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6858000" type="screen4x3"/>
  <p:notesSz cx="7559675" cy="10691813"/>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9" d="100"/>
          <a:sy n="109" d="100"/>
        </p:scale>
        <p:origin x="-1674"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8" name="PlaceHolder 1"/>
          <p:cNvSpPr>
            <a:spLocks noGrp="1" noRot="1" noChangeAspect="1"/>
          </p:cNvSpPr>
          <p:nvPr>
            <p:ph type="sldImg"/>
          </p:nvPr>
        </p:nvSpPr>
        <p:spPr>
          <a:xfrm>
            <a:off x="216000" y="812520"/>
            <a:ext cx="7127280" cy="4008960"/>
          </a:xfrm>
          <a:prstGeom prst="rect">
            <a:avLst/>
          </a:prstGeom>
        </p:spPr>
        <p:txBody>
          <a:bodyPr lIns="0" tIns="0" rIns="0" bIns="0" anchor="ctr"/>
          <a:lstStyle/>
          <a:p>
            <a:pPr algn="ctr"/>
            <a:r>
              <a:rPr lang="en-US" sz="4400" b="0" strike="noStrike" spc="-1">
                <a:latin typeface="Arial"/>
              </a:rPr>
              <a:t>Click to move the slide</a:t>
            </a:r>
          </a:p>
        </p:txBody>
      </p:sp>
      <p:sp>
        <p:nvSpPr>
          <p:cNvPr id="39" name="PlaceHolder 2"/>
          <p:cNvSpPr>
            <a:spLocks noGrp="1"/>
          </p:cNvSpPr>
          <p:nvPr>
            <p:ph type="body"/>
          </p:nvPr>
        </p:nvSpPr>
        <p:spPr>
          <a:xfrm>
            <a:off x="756000" y="5078520"/>
            <a:ext cx="6047640" cy="4811040"/>
          </a:xfrm>
          <a:prstGeom prst="rect">
            <a:avLst/>
          </a:prstGeom>
        </p:spPr>
        <p:txBody>
          <a:bodyPr lIns="0" tIns="0" rIns="0" bIns="0"/>
          <a:lstStyle/>
          <a:p>
            <a:r>
              <a:rPr lang="en-US" sz="2000" b="0" strike="noStrike" spc="-1">
                <a:latin typeface="Arial"/>
              </a:rPr>
              <a:t>Click to edit the notes format</a:t>
            </a:r>
          </a:p>
        </p:txBody>
      </p:sp>
      <p:sp>
        <p:nvSpPr>
          <p:cNvPr id="40" name="PlaceHolder 3"/>
          <p:cNvSpPr>
            <a:spLocks noGrp="1"/>
          </p:cNvSpPr>
          <p:nvPr>
            <p:ph type="hdr"/>
          </p:nvPr>
        </p:nvSpPr>
        <p:spPr>
          <a:xfrm>
            <a:off x="0" y="0"/>
            <a:ext cx="3280680" cy="534240"/>
          </a:xfrm>
          <a:prstGeom prst="rect">
            <a:avLst/>
          </a:prstGeom>
        </p:spPr>
        <p:txBody>
          <a:bodyPr lIns="0" tIns="0" rIns="0" bIns="0"/>
          <a:lstStyle/>
          <a:p>
            <a:r>
              <a:rPr lang="en-US" sz="1400" b="0" strike="noStrike" spc="-1">
                <a:solidFill>
                  <a:srgbClr val="303D22"/>
                </a:solidFill>
                <a:latin typeface="Arial"/>
              </a:rPr>
              <a:t>&lt;header&gt;</a:t>
            </a:r>
          </a:p>
        </p:txBody>
      </p:sp>
      <p:sp>
        <p:nvSpPr>
          <p:cNvPr id="41" name="PlaceHolder 4"/>
          <p:cNvSpPr>
            <a:spLocks noGrp="1"/>
          </p:cNvSpPr>
          <p:nvPr>
            <p:ph type="dt"/>
          </p:nvPr>
        </p:nvSpPr>
        <p:spPr>
          <a:xfrm>
            <a:off x="4278960" y="0"/>
            <a:ext cx="3280680" cy="534240"/>
          </a:xfrm>
          <a:prstGeom prst="rect">
            <a:avLst/>
          </a:prstGeom>
        </p:spPr>
        <p:txBody>
          <a:bodyPr lIns="0" tIns="0" rIns="0" bIns="0"/>
          <a:lstStyle/>
          <a:p>
            <a:pPr algn="r"/>
            <a:r>
              <a:rPr lang="en-US" sz="1400" b="0" strike="noStrike" spc="-1">
                <a:solidFill>
                  <a:srgbClr val="303D22"/>
                </a:solidFill>
                <a:latin typeface="Arial"/>
              </a:rPr>
              <a:t>&lt;date/time&gt;</a:t>
            </a:r>
          </a:p>
        </p:txBody>
      </p:sp>
      <p:sp>
        <p:nvSpPr>
          <p:cNvPr id="42" name="PlaceHolder 5"/>
          <p:cNvSpPr>
            <a:spLocks noGrp="1"/>
          </p:cNvSpPr>
          <p:nvPr>
            <p:ph type="ftr"/>
          </p:nvPr>
        </p:nvSpPr>
        <p:spPr>
          <a:xfrm>
            <a:off x="0" y="10157400"/>
            <a:ext cx="3280680" cy="534240"/>
          </a:xfrm>
          <a:prstGeom prst="rect">
            <a:avLst/>
          </a:prstGeom>
        </p:spPr>
        <p:txBody>
          <a:bodyPr lIns="0" tIns="0" rIns="0" bIns="0" anchor="b"/>
          <a:lstStyle/>
          <a:p>
            <a:r>
              <a:rPr lang="en-US" sz="1400" b="0" strike="noStrike" spc="-1">
                <a:solidFill>
                  <a:srgbClr val="303D22"/>
                </a:solidFill>
                <a:latin typeface="Arial"/>
              </a:rPr>
              <a:t>&lt;footer&gt;</a:t>
            </a:r>
          </a:p>
        </p:txBody>
      </p:sp>
      <p:sp>
        <p:nvSpPr>
          <p:cNvPr id="43" name="PlaceHolder 6"/>
          <p:cNvSpPr>
            <a:spLocks noGrp="1"/>
          </p:cNvSpPr>
          <p:nvPr>
            <p:ph type="sldNum"/>
          </p:nvPr>
        </p:nvSpPr>
        <p:spPr>
          <a:xfrm>
            <a:off x="4278960" y="10157400"/>
            <a:ext cx="3280680" cy="534240"/>
          </a:xfrm>
          <a:prstGeom prst="rect">
            <a:avLst/>
          </a:prstGeom>
        </p:spPr>
        <p:txBody>
          <a:bodyPr lIns="0" tIns="0" rIns="0" bIns="0" anchor="b"/>
          <a:lstStyle/>
          <a:p>
            <a:pPr algn="r"/>
            <a:fld id="{279A8649-53E2-4C5F-B6D6-260C9FC1C86A}" type="slidenum">
              <a:rPr lang="en-US" sz="1400" b="0" strike="noStrike" spc="-1">
                <a:solidFill>
                  <a:srgbClr val="303D22"/>
                </a:solidFill>
                <a:latin typeface="Arial"/>
              </a:rPr>
              <a:pPr algn="r"/>
              <a:t>‹#›</a:t>
            </a:fld>
            <a:endParaRPr lang="en-US" sz="1400" b="0" strike="noStrike" spc="-1">
              <a:solidFill>
                <a:srgbClr val="303D22"/>
              </a:solidFill>
              <a:latin typeface="Arial"/>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PlaceHolder 1"/>
          <p:cNvSpPr>
            <a:spLocks noGrp="1" noRot="1" noChangeAspect="1"/>
          </p:cNvSpPr>
          <p:nvPr>
            <p:ph type="sldImg"/>
          </p:nvPr>
        </p:nvSpPr>
        <p:spPr>
          <a:xfrm>
            <a:off x="1371600" y="763560"/>
            <a:ext cx="5029200" cy="3772080"/>
          </a:xfrm>
          <a:prstGeom prst="rect">
            <a:avLst/>
          </a:prstGeom>
        </p:spPr>
      </p:sp>
      <p:sp>
        <p:nvSpPr>
          <p:cNvPr id="168" name="PlaceHolder 2"/>
          <p:cNvSpPr>
            <a:spLocks noGrp="1"/>
          </p:cNvSpPr>
          <p:nvPr>
            <p:ph type="body"/>
          </p:nvPr>
        </p:nvSpPr>
        <p:spPr>
          <a:xfrm>
            <a:off x="777960" y="4776840"/>
            <a:ext cx="6216480" cy="4525200"/>
          </a:xfrm>
          <a:prstGeom prst="rect">
            <a:avLst/>
          </a:prstGeom>
        </p:spPr>
        <p:txBody>
          <a:bodyPr lIns="0" tIns="0" rIns="0" bIns="0"/>
          <a:lstStyle/>
          <a:p>
            <a:r>
              <a:rPr lang="en-US" sz="900" b="0" strike="noStrike" spc="-1">
                <a:latin typeface="Arial"/>
              </a:rPr>
              <a:t>2023 AACE Type 2 Diabetes Algorithm Title Page. </a:t>
            </a:r>
            <a:r>
              <a:rPr lang="en-US" sz="900" b="0" i="1" strike="noStrike" spc="-1">
                <a:latin typeface="Arial"/>
              </a:rPr>
              <a:t>AACE</a:t>
            </a:r>
            <a:r>
              <a:rPr lang="en-US" sz="900" b="0" strike="noStrike" spc="-1">
                <a:latin typeface="Arial"/>
              </a:rPr>
              <a:t> = American Association of Endocrinology.</a:t>
            </a:r>
          </a:p>
          <a:p>
            <a:endParaRPr lang="en-US" sz="900" b="0" strike="noStrike" spc="-1">
              <a:latin typeface="Arial"/>
            </a:endParaRPr>
          </a:p>
          <a:p>
            <a:endParaRPr lang="en-US" sz="900" b="0" strike="noStrike" spc="-1">
              <a:latin typeface="Arial"/>
            </a:endParaRPr>
          </a:p>
          <a:p>
            <a:endParaRPr lang="en-US" sz="900" b="0" strike="noStrike" spc="-1">
              <a:latin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PlaceHolder 1"/>
          <p:cNvSpPr>
            <a:spLocks noGrp="1" noRot="1" noChangeAspect="1"/>
          </p:cNvSpPr>
          <p:nvPr>
            <p:ph type="sldImg"/>
          </p:nvPr>
        </p:nvSpPr>
        <p:spPr>
          <a:xfrm>
            <a:off x="1371600" y="763560"/>
            <a:ext cx="5029200" cy="3772080"/>
          </a:xfrm>
          <a:prstGeom prst="rect">
            <a:avLst/>
          </a:prstGeom>
        </p:spPr>
      </p:sp>
      <p:sp>
        <p:nvSpPr>
          <p:cNvPr id="170" name="PlaceHolder 2"/>
          <p:cNvSpPr>
            <a:spLocks noGrp="1"/>
          </p:cNvSpPr>
          <p:nvPr>
            <p:ph type="body"/>
          </p:nvPr>
        </p:nvSpPr>
        <p:spPr>
          <a:xfrm>
            <a:off x="777960" y="4776840"/>
            <a:ext cx="6216480" cy="4525200"/>
          </a:xfrm>
          <a:prstGeom prst="rect">
            <a:avLst/>
          </a:prstGeom>
        </p:spPr>
        <p:txBody>
          <a:bodyPr lIns="0" tIns="0" rIns="0" bIns="0"/>
          <a:lstStyle/>
          <a:p>
            <a:r>
              <a:rPr lang="en-US" sz="900" b="0" strike="noStrike" spc="-1">
                <a:latin typeface="Arial"/>
              </a:rPr>
              <a:t>2023 AACE Type 2 Diabetes Algorithm Table of Contents. </a:t>
            </a:r>
            <a:r>
              <a:rPr lang="en-US" sz="900" b="0" i="1" strike="noStrike" spc="-1">
                <a:latin typeface="Arial"/>
              </a:rPr>
              <a:t>AACE</a:t>
            </a:r>
            <a:r>
              <a:rPr lang="en-US" sz="900" b="0" strike="noStrike" spc="-1">
                <a:latin typeface="Arial"/>
              </a:rPr>
              <a:t> = American Association of Endocrinology.</a:t>
            </a:r>
          </a:p>
          <a:p>
            <a:endParaRPr lang="en-US" sz="900" b="0" strike="noStrike" spc="-1">
              <a:latin typeface="Arial"/>
            </a:endParaRPr>
          </a:p>
          <a:p>
            <a:endParaRPr lang="en-US" sz="900" b="0" strike="noStrike" spc="-1">
              <a:latin typeface="Arial"/>
            </a:endParaRPr>
          </a:p>
          <a:p>
            <a:endParaRPr lang="en-US" sz="900" b="0" strike="noStrike" spc="-1">
              <a:latin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PlaceHolder 1"/>
          <p:cNvSpPr>
            <a:spLocks noGrp="1" noRot="1" noChangeAspect="1"/>
          </p:cNvSpPr>
          <p:nvPr>
            <p:ph type="sldImg"/>
          </p:nvPr>
        </p:nvSpPr>
        <p:spPr>
          <a:xfrm>
            <a:off x="1371600" y="763560"/>
            <a:ext cx="5029200" cy="3772080"/>
          </a:xfrm>
          <a:prstGeom prst="rect">
            <a:avLst/>
          </a:prstGeom>
        </p:spPr>
      </p:sp>
      <p:sp>
        <p:nvSpPr>
          <p:cNvPr id="172" name="PlaceHolder 2"/>
          <p:cNvSpPr>
            <a:spLocks noGrp="1"/>
          </p:cNvSpPr>
          <p:nvPr>
            <p:ph type="body"/>
          </p:nvPr>
        </p:nvSpPr>
        <p:spPr>
          <a:xfrm>
            <a:off x="777960" y="4776840"/>
            <a:ext cx="6216480" cy="4525200"/>
          </a:xfrm>
          <a:prstGeom prst="rect">
            <a:avLst/>
          </a:prstGeom>
        </p:spPr>
        <p:txBody>
          <a:bodyPr lIns="0" tIns="0" rIns="0" bIns="0"/>
          <a:lstStyle/>
          <a:p>
            <a:endParaRPr lang="en-US" sz="2000" b="0" strike="noStrike" spc="-1">
              <a:latin typeface="Arial"/>
            </a:endParaRPr>
          </a:p>
          <a:p>
            <a:endParaRPr lang="en-US" sz="2000" b="0" strike="noStrike" spc="-1">
              <a:latin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PlaceHolder 1"/>
          <p:cNvSpPr>
            <a:spLocks noGrp="1" noRot="1" noChangeAspect="1"/>
          </p:cNvSpPr>
          <p:nvPr>
            <p:ph type="sldImg"/>
          </p:nvPr>
        </p:nvSpPr>
        <p:spPr>
          <a:xfrm>
            <a:off x="1371600" y="763560"/>
            <a:ext cx="5029200" cy="3772080"/>
          </a:xfrm>
          <a:prstGeom prst="rect">
            <a:avLst/>
          </a:prstGeom>
        </p:spPr>
      </p:sp>
      <p:sp>
        <p:nvSpPr>
          <p:cNvPr id="174" name="PlaceHolder 2"/>
          <p:cNvSpPr>
            <a:spLocks noGrp="1"/>
          </p:cNvSpPr>
          <p:nvPr>
            <p:ph type="body"/>
          </p:nvPr>
        </p:nvSpPr>
        <p:spPr>
          <a:xfrm>
            <a:off x="777960" y="4776840"/>
            <a:ext cx="6216480" cy="4525200"/>
          </a:xfrm>
          <a:prstGeom prst="rect">
            <a:avLst/>
          </a:prstGeom>
        </p:spPr>
        <p:txBody>
          <a:bodyPr lIns="0" tIns="0" rIns="0" bIns="0"/>
          <a:lstStyle/>
          <a:p>
            <a:endParaRPr lang="en-US" sz="2000" b="0" strike="noStrike" spc="-1">
              <a:latin typeface="Arial"/>
            </a:endParaRPr>
          </a:p>
          <a:p>
            <a:endParaRPr lang="en-US" sz="2000" b="0" strike="noStrike" spc="-1">
              <a:latin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 name="PlaceHolder 1"/>
          <p:cNvSpPr>
            <a:spLocks noGrp="1" noRot="1" noChangeAspect="1"/>
          </p:cNvSpPr>
          <p:nvPr>
            <p:ph type="sldImg"/>
          </p:nvPr>
        </p:nvSpPr>
        <p:spPr>
          <a:xfrm>
            <a:off x="1371600" y="763560"/>
            <a:ext cx="5029200" cy="3772080"/>
          </a:xfrm>
          <a:prstGeom prst="rect">
            <a:avLst/>
          </a:prstGeom>
        </p:spPr>
      </p:sp>
      <p:sp>
        <p:nvSpPr>
          <p:cNvPr id="176" name="PlaceHolder 2"/>
          <p:cNvSpPr>
            <a:spLocks noGrp="1"/>
          </p:cNvSpPr>
          <p:nvPr>
            <p:ph type="body"/>
          </p:nvPr>
        </p:nvSpPr>
        <p:spPr>
          <a:xfrm>
            <a:off x="777960" y="4776840"/>
            <a:ext cx="6216480" cy="4525200"/>
          </a:xfrm>
          <a:prstGeom prst="rect">
            <a:avLst/>
          </a:prstGeom>
        </p:spPr>
        <p:txBody>
          <a:bodyPr lIns="0" tIns="0" rIns="0" bIns="0"/>
          <a:lstStyle/>
          <a:p>
            <a:endParaRPr lang="en-US" sz="2000" b="0" strike="noStrike" spc="-1">
              <a:latin typeface="Arial"/>
            </a:endParaRPr>
          </a:p>
          <a:p>
            <a:endParaRPr lang="en-US" sz="2000" b="0" strike="noStrike" spc="-1">
              <a:latin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PlaceHolder 1"/>
          <p:cNvSpPr>
            <a:spLocks noGrp="1" noRot="1" noChangeAspect="1"/>
          </p:cNvSpPr>
          <p:nvPr>
            <p:ph type="sldImg"/>
          </p:nvPr>
        </p:nvSpPr>
        <p:spPr>
          <a:xfrm>
            <a:off x="1371600" y="763560"/>
            <a:ext cx="5029200" cy="3772080"/>
          </a:xfrm>
          <a:prstGeom prst="rect">
            <a:avLst/>
          </a:prstGeom>
        </p:spPr>
      </p:sp>
      <p:sp>
        <p:nvSpPr>
          <p:cNvPr id="178" name="PlaceHolder 2"/>
          <p:cNvSpPr>
            <a:spLocks noGrp="1"/>
          </p:cNvSpPr>
          <p:nvPr>
            <p:ph type="body"/>
          </p:nvPr>
        </p:nvSpPr>
        <p:spPr>
          <a:xfrm>
            <a:off x="777960" y="4776840"/>
            <a:ext cx="6216480" cy="4525200"/>
          </a:xfrm>
          <a:prstGeom prst="rect">
            <a:avLst/>
          </a:prstGeom>
        </p:spPr>
        <p:txBody>
          <a:bodyPr lIns="0" tIns="0" rIns="0" bIns="0"/>
          <a:lstStyle/>
          <a:p>
            <a:endParaRPr lang="en-US" sz="2000" b="0" strike="noStrike" spc="-1">
              <a:latin typeface="Arial"/>
            </a:endParaRPr>
          </a:p>
          <a:p>
            <a:endParaRPr lang="en-US" sz="2000" b="0" strike="noStrike" spc="-1">
              <a:latin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PlaceHolder 1"/>
          <p:cNvSpPr>
            <a:spLocks noGrp="1" noRot="1" noChangeAspect="1"/>
          </p:cNvSpPr>
          <p:nvPr>
            <p:ph type="sldImg"/>
          </p:nvPr>
        </p:nvSpPr>
        <p:spPr>
          <a:xfrm>
            <a:off x="1371600" y="763560"/>
            <a:ext cx="5029200" cy="3772080"/>
          </a:xfrm>
          <a:prstGeom prst="rect">
            <a:avLst/>
          </a:prstGeom>
        </p:spPr>
      </p:sp>
      <p:sp>
        <p:nvSpPr>
          <p:cNvPr id="180" name="PlaceHolder 2"/>
          <p:cNvSpPr>
            <a:spLocks noGrp="1"/>
          </p:cNvSpPr>
          <p:nvPr>
            <p:ph type="body"/>
          </p:nvPr>
        </p:nvSpPr>
        <p:spPr>
          <a:xfrm>
            <a:off x="777960" y="4776840"/>
            <a:ext cx="6216480" cy="4525200"/>
          </a:xfrm>
          <a:prstGeom prst="rect">
            <a:avLst/>
          </a:prstGeom>
        </p:spPr>
        <p:txBody>
          <a:bodyPr lIns="0" tIns="0" rIns="0" bIns="0"/>
          <a:lstStyle/>
          <a:p>
            <a:endParaRPr lang="en-US" sz="2000" b="0" strike="noStrike" spc="-1">
              <a:latin typeface="Arial"/>
            </a:endParaRPr>
          </a:p>
          <a:p>
            <a:endParaRPr lang="en-US" sz="2000" b="0" strike="noStrike" spc="-1">
              <a:latin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PlaceHolder 1"/>
          <p:cNvSpPr>
            <a:spLocks noGrp="1" noRot="1" noChangeAspect="1"/>
          </p:cNvSpPr>
          <p:nvPr>
            <p:ph type="sldImg"/>
          </p:nvPr>
        </p:nvSpPr>
        <p:spPr>
          <a:xfrm>
            <a:off x="1371600" y="763560"/>
            <a:ext cx="5029200" cy="3772080"/>
          </a:xfrm>
          <a:prstGeom prst="rect">
            <a:avLst/>
          </a:prstGeom>
        </p:spPr>
      </p:sp>
      <p:sp>
        <p:nvSpPr>
          <p:cNvPr id="182" name="PlaceHolder 2"/>
          <p:cNvSpPr>
            <a:spLocks noGrp="1"/>
          </p:cNvSpPr>
          <p:nvPr>
            <p:ph type="body"/>
          </p:nvPr>
        </p:nvSpPr>
        <p:spPr>
          <a:xfrm>
            <a:off x="777960" y="4776840"/>
            <a:ext cx="6216480" cy="4525200"/>
          </a:xfrm>
          <a:prstGeom prst="rect">
            <a:avLst/>
          </a:prstGeom>
        </p:spPr>
        <p:txBody>
          <a:bodyPr lIns="0" tIns="0" rIns="0" bIns="0"/>
          <a:lstStyle/>
          <a:p>
            <a:endParaRPr lang="en-US" sz="2000" b="0" strike="noStrike" spc="-1">
              <a:latin typeface="Arial"/>
            </a:endParaRPr>
          </a:p>
          <a:p>
            <a:endParaRPr lang="en-US" sz="2000" b="0" strike="noStrike" spc="-1">
              <a:latin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 name="PlaceHolder 1"/>
          <p:cNvSpPr>
            <a:spLocks noGrp="1" noRot="1" noChangeAspect="1"/>
          </p:cNvSpPr>
          <p:nvPr>
            <p:ph type="sldImg"/>
          </p:nvPr>
        </p:nvSpPr>
        <p:spPr>
          <a:xfrm>
            <a:off x="1371600" y="763560"/>
            <a:ext cx="5029200" cy="3772080"/>
          </a:xfrm>
          <a:prstGeom prst="rect">
            <a:avLst/>
          </a:prstGeom>
        </p:spPr>
      </p:sp>
      <p:sp>
        <p:nvSpPr>
          <p:cNvPr id="184" name="PlaceHolder 2"/>
          <p:cNvSpPr>
            <a:spLocks noGrp="1"/>
          </p:cNvSpPr>
          <p:nvPr>
            <p:ph type="body"/>
          </p:nvPr>
        </p:nvSpPr>
        <p:spPr>
          <a:xfrm>
            <a:off x="777960" y="4776840"/>
            <a:ext cx="6216480" cy="4525200"/>
          </a:xfrm>
          <a:prstGeom prst="rect">
            <a:avLst/>
          </a:prstGeom>
        </p:spPr>
        <p:txBody>
          <a:bodyPr lIns="0" tIns="0" rIns="0" bIns="0"/>
          <a:lstStyle/>
          <a:p>
            <a:endParaRPr lang="en-US" sz="2000" b="0" strike="noStrike" spc="-1">
              <a:latin typeface="Arial"/>
            </a:endParaRPr>
          </a:p>
          <a:p>
            <a:endParaRPr lang="en-US" sz="2000" b="0" strike="noStrike" spc="-1">
              <a:latin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PlaceHolder 1"/>
          <p:cNvSpPr>
            <a:spLocks noGrp="1" noRot="1" noChangeAspect="1"/>
          </p:cNvSpPr>
          <p:nvPr>
            <p:ph type="sldImg"/>
          </p:nvPr>
        </p:nvSpPr>
        <p:spPr>
          <a:xfrm>
            <a:off x="1371600" y="763560"/>
            <a:ext cx="5029200" cy="3772080"/>
          </a:xfrm>
          <a:prstGeom prst="rect">
            <a:avLst/>
          </a:prstGeom>
        </p:spPr>
      </p:sp>
      <p:sp>
        <p:nvSpPr>
          <p:cNvPr id="186" name="PlaceHolder 2"/>
          <p:cNvSpPr>
            <a:spLocks noGrp="1"/>
          </p:cNvSpPr>
          <p:nvPr>
            <p:ph type="body"/>
          </p:nvPr>
        </p:nvSpPr>
        <p:spPr>
          <a:xfrm>
            <a:off x="777960" y="4776840"/>
            <a:ext cx="6216480" cy="4525200"/>
          </a:xfrm>
          <a:prstGeom prst="rect">
            <a:avLst/>
          </a:prstGeom>
        </p:spPr>
        <p:txBody>
          <a:bodyPr lIns="0" tIns="0" rIns="0" bIns="0"/>
          <a:lstStyle/>
          <a:p>
            <a:endParaRPr lang="en-US" sz="2000" b="0" strike="noStrike" spc="-1">
              <a:latin typeface="Arial"/>
            </a:endParaRPr>
          </a:p>
          <a:p>
            <a:endParaRPr lang="en-US" sz="2000" b="0" strike="noStrike" spc="-1">
              <a:latin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 name="PlaceHolder 1"/>
          <p:cNvSpPr>
            <a:spLocks noGrp="1" noRot="1" noChangeAspect="1"/>
          </p:cNvSpPr>
          <p:nvPr>
            <p:ph type="sldImg"/>
          </p:nvPr>
        </p:nvSpPr>
        <p:spPr>
          <a:xfrm>
            <a:off x="1371600" y="763560"/>
            <a:ext cx="5029200" cy="3772080"/>
          </a:xfrm>
          <a:prstGeom prst="rect">
            <a:avLst/>
          </a:prstGeom>
        </p:spPr>
      </p:sp>
      <p:sp>
        <p:nvSpPr>
          <p:cNvPr id="188" name="PlaceHolder 2"/>
          <p:cNvSpPr>
            <a:spLocks noGrp="1"/>
          </p:cNvSpPr>
          <p:nvPr>
            <p:ph type="body"/>
          </p:nvPr>
        </p:nvSpPr>
        <p:spPr>
          <a:xfrm>
            <a:off x="777960" y="4776840"/>
            <a:ext cx="6216480" cy="4525200"/>
          </a:xfrm>
          <a:prstGeom prst="rect">
            <a:avLst/>
          </a:prstGeom>
        </p:spPr>
        <p:txBody>
          <a:bodyPr lIns="0" tIns="0" rIns="0" bIns="0"/>
          <a:lstStyle/>
          <a:p>
            <a:endParaRPr lang="en-US" sz="2000" b="0" strike="noStrike" spc="-1">
              <a:latin typeface="Arial"/>
            </a:endParaRPr>
          </a:p>
          <a:p>
            <a:endParaRPr lang="en-US" sz="2000" b="0" strike="noStrike" spc="-1">
              <a:latin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PlaceHolder 1"/>
          <p:cNvSpPr>
            <a:spLocks noGrp="1" noRot="1" noChangeAspect="1"/>
          </p:cNvSpPr>
          <p:nvPr>
            <p:ph type="sldImg"/>
          </p:nvPr>
        </p:nvSpPr>
        <p:spPr>
          <a:xfrm>
            <a:off x="1371600" y="763560"/>
            <a:ext cx="5029200" cy="3772080"/>
          </a:xfrm>
          <a:prstGeom prst="rect">
            <a:avLst/>
          </a:prstGeom>
        </p:spPr>
      </p:sp>
      <p:sp>
        <p:nvSpPr>
          <p:cNvPr id="190" name="PlaceHolder 2"/>
          <p:cNvSpPr>
            <a:spLocks noGrp="1"/>
          </p:cNvSpPr>
          <p:nvPr>
            <p:ph type="body"/>
          </p:nvPr>
        </p:nvSpPr>
        <p:spPr>
          <a:xfrm>
            <a:off x="777960" y="4776840"/>
            <a:ext cx="6216480" cy="4525200"/>
          </a:xfrm>
          <a:prstGeom prst="rect">
            <a:avLst/>
          </a:prstGeom>
        </p:spPr>
        <p:txBody>
          <a:bodyPr lIns="0" tIns="0" rIns="0" bIns="0"/>
          <a:lstStyle/>
          <a:p>
            <a:endParaRPr lang="en-US" sz="2000" b="0" strike="noStrike" spc="-1">
              <a:latin typeface="Arial"/>
            </a:endParaRPr>
          </a:p>
          <a:p>
            <a:endParaRPr lang="en-US" sz="2000" b="0" strike="noStrike" spc="-1">
              <a:latin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 name="PlaceHolder 1"/>
          <p:cNvSpPr>
            <a:spLocks noGrp="1" noRot="1" noChangeAspect="1"/>
          </p:cNvSpPr>
          <p:nvPr>
            <p:ph type="sldImg"/>
          </p:nvPr>
        </p:nvSpPr>
        <p:spPr>
          <a:xfrm>
            <a:off x="1371600" y="763560"/>
            <a:ext cx="5029200" cy="3772080"/>
          </a:xfrm>
          <a:prstGeom prst="rect">
            <a:avLst/>
          </a:prstGeom>
        </p:spPr>
      </p:sp>
      <p:sp>
        <p:nvSpPr>
          <p:cNvPr id="192" name="PlaceHolder 2"/>
          <p:cNvSpPr>
            <a:spLocks noGrp="1"/>
          </p:cNvSpPr>
          <p:nvPr>
            <p:ph type="body"/>
          </p:nvPr>
        </p:nvSpPr>
        <p:spPr>
          <a:xfrm>
            <a:off x="777960" y="4776840"/>
            <a:ext cx="6216480" cy="4525200"/>
          </a:xfrm>
          <a:prstGeom prst="rect">
            <a:avLst/>
          </a:prstGeom>
        </p:spPr>
        <p:txBody>
          <a:bodyPr lIns="0" tIns="0" rIns="0" bIns="0"/>
          <a:lstStyle/>
          <a:p>
            <a:endParaRPr lang="en-US" sz="2000" b="0" strike="noStrike" spc="-1">
              <a:latin typeface="Arial"/>
            </a:endParaRPr>
          </a:p>
          <a:p>
            <a:endParaRPr lang="en-US" sz="2000" b="0" strike="noStrike" spc="-1">
              <a:latin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 name="PlaceHolder 1"/>
          <p:cNvSpPr>
            <a:spLocks noGrp="1" noRot="1" noChangeAspect="1"/>
          </p:cNvSpPr>
          <p:nvPr>
            <p:ph type="sldImg"/>
          </p:nvPr>
        </p:nvSpPr>
        <p:spPr>
          <a:xfrm>
            <a:off x="1371600" y="763560"/>
            <a:ext cx="5029200" cy="3772080"/>
          </a:xfrm>
          <a:prstGeom prst="rect">
            <a:avLst/>
          </a:prstGeom>
        </p:spPr>
      </p:sp>
      <p:sp>
        <p:nvSpPr>
          <p:cNvPr id="194" name="PlaceHolder 2"/>
          <p:cNvSpPr>
            <a:spLocks noGrp="1"/>
          </p:cNvSpPr>
          <p:nvPr>
            <p:ph type="body"/>
          </p:nvPr>
        </p:nvSpPr>
        <p:spPr>
          <a:xfrm>
            <a:off x="777960" y="4776840"/>
            <a:ext cx="6216480" cy="4525200"/>
          </a:xfrm>
          <a:prstGeom prst="rect">
            <a:avLst/>
          </a:prstGeom>
        </p:spPr>
        <p:txBody>
          <a:bodyPr lIns="0" tIns="0" rIns="0" bIns="0"/>
          <a:lstStyle/>
          <a:p>
            <a:r>
              <a:rPr lang="en-US" sz="900" b="0" strike="noStrike" spc="-1">
                <a:latin typeface="Arial"/>
              </a:rPr>
              <a:t>Principles of the AACE Comprehensive Type 2 Diabetes Management Algorithm. </a:t>
            </a:r>
            <a:r>
              <a:rPr lang="en-US" sz="900" b="0" i="1" strike="noStrike" spc="-1">
                <a:latin typeface="Arial"/>
              </a:rPr>
              <a:t>AACE</a:t>
            </a:r>
            <a:r>
              <a:rPr lang="en-US" sz="900" b="0" strike="noStrike" spc="-1">
                <a:latin typeface="Arial"/>
              </a:rPr>
              <a:t> = American Association of Endocrinology.</a:t>
            </a:r>
          </a:p>
          <a:p>
            <a:endParaRPr lang="en-US" sz="900" b="0" strike="noStrike" spc="-1">
              <a:latin typeface="Arial"/>
            </a:endParaRPr>
          </a:p>
          <a:p>
            <a:endParaRPr lang="en-US" sz="900" b="0" strike="noStrike" spc="-1">
              <a:latin typeface="Arial"/>
            </a:endParaRPr>
          </a:p>
          <a:p>
            <a:endParaRPr lang="en-US" sz="900" b="0" strike="noStrike" spc="-1">
              <a:latin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PlaceHolder 1"/>
          <p:cNvSpPr>
            <a:spLocks noGrp="1" noRot="1" noChangeAspect="1"/>
          </p:cNvSpPr>
          <p:nvPr>
            <p:ph type="sldImg"/>
          </p:nvPr>
        </p:nvSpPr>
        <p:spPr>
          <a:xfrm>
            <a:off x="1371600" y="763560"/>
            <a:ext cx="5029200" cy="3772080"/>
          </a:xfrm>
          <a:prstGeom prst="rect">
            <a:avLst/>
          </a:prstGeom>
        </p:spPr>
      </p:sp>
      <p:sp>
        <p:nvSpPr>
          <p:cNvPr id="196" name="PlaceHolder 2"/>
          <p:cNvSpPr>
            <a:spLocks noGrp="1"/>
          </p:cNvSpPr>
          <p:nvPr>
            <p:ph type="body"/>
          </p:nvPr>
        </p:nvSpPr>
        <p:spPr>
          <a:xfrm>
            <a:off x="777960" y="4776840"/>
            <a:ext cx="6216480" cy="4525200"/>
          </a:xfrm>
          <a:prstGeom prst="rect">
            <a:avLst/>
          </a:prstGeom>
        </p:spPr>
        <p:txBody>
          <a:bodyPr lIns="0" tIns="0" rIns="0" bIns="0"/>
          <a:lstStyle/>
          <a:p>
            <a:r>
              <a:rPr lang="en-US" sz="900" b="0" strike="noStrike" spc="-1">
                <a:latin typeface="Arial"/>
              </a:rPr>
              <a:t>Complications-Centric Model for the Care of Persons with Overweight/Obesity (Adiposity-Based Chronic Disease).</a:t>
            </a:r>
          </a:p>
          <a:p>
            <a:endParaRPr lang="en-US" sz="900" b="0" strike="noStrike" spc="-1">
              <a:latin typeface="Arial"/>
            </a:endParaRPr>
          </a:p>
          <a:p>
            <a:endParaRPr lang="en-US" sz="900" b="0" strike="noStrike" spc="-1">
              <a:latin typeface="Arial"/>
            </a:endParaRPr>
          </a:p>
          <a:p>
            <a:endParaRPr lang="en-US" sz="900" b="0" strike="noStrike" spc="-1">
              <a:latin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 name="PlaceHolder 1"/>
          <p:cNvSpPr>
            <a:spLocks noGrp="1" noRot="1" noChangeAspect="1"/>
          </p:cNvSpPr>
          <p:nvPr>
            <p:ph type="sldImg"/>
          </p:nvPr>
        </p:nvSpPr>
        <p:spPr>
          <a:xfrm>
            <a:off x="1371600" y="763560"/>
            <a:ext cx="5029200" cy="3772080"/>
          </a:xfrm>
          <a:prstGeom prst="rect">
            <a:avLst/>
          </a:prstGeom>
        </p:spPr>
      </p:sp>
      <p:sp>
        <p:nvSpPr>
          <p:cNvPr id="198" name="PlaceHolder 2"/>
          <p:cNvSpPr>
            <a:spLocks noGrp="1"/>
          </p:cNvSpPr>
          <p:nvPr>
            <p:ph type="body"/>
          </p:nvPr>
        </p:nvSpPr>
        <p:spPr>
          <a:xfrm>
            <a:off x="777960" y="4776840"/>
            <a:ext cx="6216480" cy="4525200"/>
          </a:xfrm>
          <a:prstGeom prst="rect">
            <a:avLst/>
          </a:prstGeom>
        </p:spPr>
        <p:txBody>
          <a:bodyPr lIns="0" tIns="0" rIns="0" bIns="0"/>
          <a:lstStyle/>
          <a:p>
            <a:r>
              <a:rPr lang="en-US" sz="900" b="0" strike="noStrike" spc="-1">
                <a:latin typeface="Arial"/>
              </a:rPr>
              <a:t>Prediabetes Algorithm.</a:t>
            </a:r>
          </a:p>
          <a:p>
            <a:endParaRPr lang="en-US" sz="900" b="0" strike="noStrike" spc="-1">
              <a:latin typeface="Arial"/>
            </a:endParaRPr>
          </a:p>
          <a:p>
            <a:endParaRPr lang="en-US" sz="900" b="0" strike="noStrike" spc="-1">
              <a:latin typeface="Arial"/>
            </a:endParaRPr>
          </a:p>
          <a:p>
            <a:endParaRPr lang="en-US" sz="900" b="0" strike="noStrike" spc="-1">
              <a:latin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PlaceHolder 1"/>
          <p:cNvSpPr>
            <a:spLocks noGrp="1" noRot="1" noChangeAspect="1"/>
          </p:cNvSpPr>
          <p:nvPr>
            <p:ph type="sldImg"/>
          </p:nvPr>
        </p:nvSpPr>
        <p:spPr>
          <a:xfrm>
            <a:off x="1371600" y="763560"/>
            <a:ext cx="5029200" cy="3772080"/>
          </a:xfrm>
          <a:prstGeom prst="rect">
            <a:avLst/>
          </a:prstGeom>
        </p:spPr>
      </p:sp>
      <p:sp>
        <p:nvSpPr>
          <p:cNvPr id="200" name="PlaceHolder 2"/>
          <p:cNvSpPr>
            <a:spLocks noGrp="1"/>
          </p:cNvSpPr>
          <p:nvPr>
            <p:ph type="body"/>
          </p:nvPr>
        </p:nvSpPr>
        <p:spPr>
          <a:xfrm>
            <a:off x="777960" y="4776840"/>
            <a:ext cx="6216480" cy="4525200"/>
          </a:xfrm>
          <a:prstGeom prst="rect">
            <a:avLst/>
          </a:prstGeom>
        </p:spPr>
        <p:txBody>
          <a:bodyPr lIns="0" tIns="0" rIns="0" bIns="0"/>
          <a:lstStyle/>
          <a:p>
            <a:r>
              <a:rPr lang="en-US" sz="900" b="0" strike="noStrike" spc="-1">
                <a:latin typeface="Arial"/>
              </a:rPr>
              <a:t>Atherosclerotic Cardiovascular Disease Risk Reduction Algorithm: Dyslipidemia.</a:t>
            </a:r>
          </a:p>
          <a:p>
            <a:endParaRPr lang="en-US" sz="900" b="0" strike="noStrike" spc="-1">
              <a:latin typeface="Arial"/>
            </a:endParaRPr>
          </a:p>
          <a:p>
            <a:endParaRPr lang="en-US" sz="900" b="0" strike="noStrike" spc="-1">
              <a:latin typeface="Arial"/>
            </a:endParaRPr>
          </a:p>
          <a:p>
            <a:endParaRPr lang="en-US" sz="900" b="0" strike="noStrike" spc="-1">
              <a:latin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PlaceHolder 1"/>
          <p:cNvSpPr>
            <a:spLocks noGrp="1" noRot="1" noChangeAspect="1"/>
          </p:cNvSpPr>
          <p:nvPr>
            <p:ph type="sldImg"/>
          </p:nvPr>
        </p:nvSpPr>
        <p:spPr>
          <a:xfrm>
            <a:off x="1371600" y="763560"/>
            <a:ext cx="5029200" cy="3772080"/>
          </a:xfrm>
          <a:prstGeom prst="rect">
            <a:avLst/>
          </a:prstGeom>
        </p:spPr>
      </p:sp>
      <p:sp>
        <p:nvSpPr>
          <p:cNvPr id="202" name="PlaceHolder 2"/>
          <p:cNvSpPr>
            <a:spLocks noGrp="1"/>
          </p:cNvSpPr>
          <p:nvPr>
            <p:ph type="body"/>
          </p:nvPr>
        </p:nvSpPr>
        <p:spPr>
          <a:xfrm>
            <a:off x="777960" y="4776840"/>
            <a:ext cx="6216480" cy="4525200"/>
          </a:xfrm>
          <a:prstGeom prst="rect">
            <a:avLst/>
          </a:prstGeom>
        </p:spPr>
        <p:txBody>
          <a:bodyPr lIns="0" tIns="0" rIns="0" bIns="0"/>
          <a:lstStyle/>
          <a:p>
            <a:r>
              <a:rPr lang="en-US" sz="900" b="0" strike="noStrike" spc="-1">
                <a:latin typeface="Arial"/>
              </a:rPr>
              <a:t>Atherosclerotic Cardiovascular Disease Risk Reduction Algorithm: Hypertension.</a:t>
            </a:r>
          </a:p>
          <a:p>
            <a:endParaRPr lang="en-US" sz="900" b="0" strike="noStrike" spc="-1">
              <a:latin typeface="Arial"/>
            </a:endParaRPr>
          </a:p>
          <a:p>
            <a:endParaRPr lang="en-US" sz="900" b="0" strike="noStrike" spc="-1">
              <a:latin typeface="Arial"/>
            </a:endParaRPr>
          </a:p>
          <a:p>
            <a:endParaRPr lang="en-US" sz="900" b="0" strike="noStrike" spc="-1">
              <a:latin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PlaceHolder 1"/>
          <p:cNvSpPr>
            <a:spLocks noGrp="1" noRot="1" noChangeAspect="1"/>
          </p:cNvSpPr>
          <p:nvPr>
            <p:ph type="sldImg"/>
          </p:nvPr>
        </p:nvSpPr>
        <p:spPr>
          <a:xfrm>
            <a:off x="1371600" y="763560"/>
            <a:ext cx="5029200" cy="3772080"/>
          </a:xfrm>
          <a:prstGeom prst="rect">
            <a:avLst/>
          </a:prstGeom>
        </p:spPr>
      </p:sp>
      <p:sp>
        <p:nvSpPr>
          <p:cNvPr id="204" name="PlaceHolder 2"/>
          <p:cNvSpPr>
            <a:spLocks noGrp="1"/>
          </p:cNvSpPr>
          <p:nvPr>
            <p:ph type="body"/>
          </p:nvPr>
        </p:nvSpPr>
        <p:spPr>
          <a:xfrm>
            <a:off x="777960" y="4776840"/>
            <a:ext cx="6216480" cy="4525200"/>
          </a:xfrm>
          <a:prstGeom prst="rect">
            <a:avLst/>
          </a:prstGeom>
        </p:spPr>
        <p:txBody>
          <a:bodyPr lIns="0" tIns="0" rIns="0" bIns="0"/>
          <a:lstStyle/>
          <a:p>
            <a:r>
              <a:rPr lang="en-US" sz="900" b="0" strike="noStrike" spc="-1">
                <a:latin typeface="Arial"/>
              </a:rPr>
              <a:t>Complications-Centric Algorithm for Glycemic Control.</a:t>
            </a:r>
          </a:p>
          <a:p>
            <a:endParaRPr lang="en-US" sz="900" b="0" strike="noStrike" spc="-1">
              <a:latin typeface="Arial"/>
            </a:endParaRPr>
          </a:p>
          <a:p>
            <a:endParaRPr lang="en-US" sz="900" b="0" strike="noStrike" spc="-1">
              <a:latin typeface="Arial"/>
            </a:endParaRPr>
          </a:p>
          <a:p>
            <a:endParaRPr lang="en-US" sz="900" b="0" strike="noStrike" spc="-1">
              <a:latin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 name="PlaceHolder 1"/>
          <p:cNvSpPr>
            <a:spLocks noGrp="1" noRot="1" noChangeAspect="1"/>
          </p:cNvSpPr>
          <p:nvPr>
            <p:ph type="sldImg"/>
          </p:nvPr>
        </p:nvSpPr>
        <p:spPr>
          <a:xfrm>
            <a:off x="1371600" y="763560"/>
            <a:ext cx="5029200" cy="3772080"/>
          </a:xfrm>
          <a:prstGeom prst="rect">
            <a:avLst/>
          </a:prstGeom>
        </p:spPr>
      </p:sp>
      <p:sp>
        <p:nvSpPr>
          <p:cNvPr id="206" name="PlaceHolder 2"/>
          <p:cNvSpPr>
            <a:spLocks noGrp="1"/>
          </p:cNvSpPr>
          <p:nvPr>
            <p:ph type="body"/>
          </p:nvPr>
        </p:nvSpPr>
        <p:spPr>
          <a:xfrm>
            <a:off x="777960" y="4776840"/>
            <a:ext cx="6216480" cy="4525200"/>
          </a:xfrm>
          <a:prstGeom prst="rect">
            <a:avLst/>
          </a:prstGeom>
        </p:spPr>
        <p:txBody>
          <a:bodyPr lIns="0" tIns="0" rIns="0" bIns="0"/>
          <a:lstStyle/>
          <a:p>
            <a:r>
              <a:rPr lang="en-US" sz="900" b="0" strike="noStrike" spc="-1">
                <a:latin typeface="Arial"/>
              </a:rPr>
              <a:t>Glucose-Centric Algorithm for Glycemic Control.</a:t>
            </a:r>
          </a:p>
          <a:p>
            <a:endParaRPr lang="en-US" sz="900" b="0" strike="noStrike" spc="-1">
              <a:latin typeface="Arial"/>
            </a:endParaRPr>
          </a:p>
          <a:p>
            <a:endParaRPr lang="en-US" sz="900" b="0" strike="noStrike" spc="-1">
              <a:latin typeface="Arial"/>
            </a:endParaRPr>
          </a:p>
          <a:p>
            <a:endParaRPr lang="en-US" sz="900" b="0" strike="noStrike" spc="-1">
              <a:latin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 name="PlaceHolder 1"/>
          <p:cNvSpPr>
            <a:spLocks noGrp="1" noRot="1" noChangeAspect="1"/>
          </p:cNvSpPr>
          <p:nvPr>
            <p:ph type="sldImg"/>
          </p:nvPr>
        </p:nvSpPr>
        <p:spPr>
          <a:xfrm>
            <a:off x="1371600" y="763560"/>
            <a:ext cx="5029200" cy="3772080"/>
          </a:xfrm>
          <a:prstGeom prst="rect">
            <a:avLst/>
          </a:prstGeom>
        </p:spPr>
      </p:sp>
      <p:sp>
        <p:nvSpPr>
          <p:cNvPr id="208" name="PlaceHolder 2"/>
          <p:cNvSpPr>
            <a:spLocks noGrp="1"/>
          </p:cNvSpPr>
          <p:nvPr>
            <p:ph type="body"/>
          </p:nvPr>
        </p:nvSpPr>
        <p:spPr>
          <a:xfrm>
            <a:off x="777960" y="4776840"/>
            <a:ext cx="6216480" cy="4525200"/>
          </a:xfrm>
          <a:prstGeom prst="rect">
            <a:avLst/>
          </a:prstGeom>
        </p:spPr>
        <p:txBody>
          <a:bodyPr lIns="0" tIns="0" rIns="0" bIns="0"/>
          <a:lstStyle/>
          <a:p>
            <a:r>
              <a:rPr lang="en-US" sz="900" b="0" strike="noStrike" spc="-1">
                <a:latin typeface="Arial"/>
              </a:rPr>
              <a:t>Algorithm for Adding/Intensifying Insulin.</a:t>
            </a:r>
          </a:p>
          <a:p>
            <a:endParaRPr lang="en-US" sz="900" b="0" strike="noStrike" spc="-1">
              <a:latin typeface="Arial"/>
            </a:endParaRPr>
          </a:p>
          <a:p>
            <a:endParaRPr lang="en-US" sz="900" b="0" strike="noStrike" spc="-1">
              <a:latin typeface="Arial"/>
            </a:endParaRPr>
          </a:p>
          <a:p>
            <a:endParaRPr lang="en-US" sz="900" b="0" strike="noStrike" spc="-1">
              <a:latin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 name="PlaceHolder 1"/>
          <p:cNvSpPr>
            <a:spLocks noGrp="1" noRot="1" noChangeAspect="1"/>
          </p:cNvSpPr>
          <p:nvPr>
            <p:ph type="sldImg"/>
          </p:nvPr>
        </p:nvSpPr>
        <p:spPr>
          <a:xfrm>
            <a:off x="1371600" y="763560"/>
            <a:ext cx="5029200" cy="3772080"/>
          </a:xfrm>
          <a:prstGeom prst="rect">
            <a:avLst/>
          </a:prstGeom>
        </p:spPr>
      </p:sp>
      <p:sp>
        <p:nvSpPr>
          <p:cNvPr id="210" name="PlaceHolder 2"/>
          <p:cNvSpPr>
            <a:spLocks noGrp="1"/>
          </p:cNvSpPr>
          <p:nvPr>
            <p:ph type="body"/>
          </p:nvPr>
        </p:nvSpPr>
        <p:spPr>
          <a:xfrm>
            <a:off x="777960" y="4776840"/>
            <a:ext cx="6216480" cy="4525200"/>
          </a:xfrm>
          <a:prstGeom prst="rect">
            <a:avLst/>
          </a:prstGeom>
        </p:spPr>
        <p:txBody>
          <a:bodyPr lIns="0" tIns="0" rIns="0" bIns="0"/>
          <a:lstStyle/>
          <a:p>
            <a:r>
              <a:rPr lang="en-US" sz="900" b="0" strike="noStrike" spc="-1">
                <a:latin typeface="Arial"/>
              </a:rPr>
              <a:t>Profiles of Antihyperglycemic Medications.</a:t>
            </a:r>
          </a:p>
          <a:p>
            <a:endParaRPr lang="en-US" sz="900" b="0" strike="noStrike" spc="-1">
              <a:latin typeface="Arial"/>
            </a:endParaRPr>
          </a:p>
          <a:p>
            <a:endParaRPr lang="en-US" sz="900" b="0" strike="noStrike" spc="-1">
              <a:latin typeface="Arial"/>
            </a:endParaRPr>
          </a:p>
          <a:p>
            <a:endParaRPr lang="en-US" sz="900" b="0" strike="noStrike" spc="-1">
              <a:latin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PlaceHolder 1"/>
          <p:cNvSpPr>
            <a:spLocks noGrp="1" noRot="1" noChangeAspect="1"/>
          </p:cNvSpPr>
          <p:nvPr>
            <p:ph type="sldImg"/>
          </p:nvPr>
        </p:nvSpPr>
        <p:spPr>
          <a:xfrm>
            <a:off x="1371600" y="763560"/>
            <a:ext cx="5029200" cy="3772080"/>
          </a:xfrm>
          <a:prstGeom prst="rect">
            <a:avLst/>
          </a:prstGeom>
        </p:spPr>
      </p:sp>
      <p:sp>
        <p:nvSpPr>
          <p:cNvPr id="212" name="PlaceHolder 2"/>
          <p:cNvSpPr>
            <a:spLocks noGrp="1"/>
          </p:cNvSpPr>
          <p:nvPr>
            <p:ph type="body"/>
          </p:nvPr>
        </p:nvSpPr>
        <p:spPr>
          <a:xfrm>
            <a:off x="777960" y="4776840"/>
            <a:ext cx="6216480" cy="4525200"/>
          </a:xfrm>
          <a:prstGeom prst="rect">
            <a:avLst/>
          </a:prstGeom>
        </p:spPr>
        <p:txBody>
          <a:bodyPr lIns="0" tIns="0" rIns="0" bIns="0"/>
          <a:lstStyle/>
          <a:p>
            <a:r>
              <a:rPr lang="en-US" sz="900" b="0" strike="noStrike" spc="-1">
                <a:latin typeface="Arial"/>
              </a:rPr>
              <a:t>Profiles of Weight-Loss Medications.</a:t>
            </a:r>
          </a:p>
          <a:p>
            <a:endParaRPr lang="en-US" sz="900" b="0" strike="noStrike" spc="-1">
              <a:latin typeface="Arial"/>
            </a:endParaRPr>
          </a:p>
          <a:p>
            <a:endParaRPr lang="en-US" sz="900" b="0" strike="noStrike" spc="-1">
              <a:latin typeface="Arial"/>
            </a:endParaRPr>
          </a:p>
          <a:p>
            <a:endParaRPr lang="en-US" sz="900" b="0" strike="noStrike" spc="-1">
              <a:latin typeface="Aria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PlaceHolder 1"/>
          <p:cNvSpPr>
            <a:spLocks noGrp="1" noRot="1" noChangeAspect="1"/>
          </p:cNvSpPr>
          <p:nvPr>
            <p:ph type="sldImg"/>
          </p:nvPr>
        </p:nvSpPr>
        <p:spPr>
          <a:xfrm>
            <a:off x="1371600" y="763560"/>
            <a:ext cx="5029200" cy="3772080"/>
          </a:xfrm>
          <a:prstGeom prst="rect">
            <a:avLst/>
          </a:prstGeom>
        </p:spPr>
      </p:sp>
      <p:sp>
        <p:nvSpPr>
          <p:cNvPr id="214" name="PlaceHolder 2"/>
          <p:cNvSpPr>
            <a:spLocks noGrp="1"/>
          </p:cNvSpPr>
          <p:nvPr>
            <p:ph type="body"/>
          </p:nvPr>
        </p:nvSpPr>
        <p:spPr>
          <a:xfrm>
            <a:off x="777960" y="4776840"/>
            <a:ext cx="6216480" cy="4525200"/>
          </a:xfrm>
          <a:prstGeom prst="rect">
            <a:avLst/>
          </a:prstGeom>
        </p:spPr>
        <p:txBody>
          <a:bodyPr lIns="0" tIns="0" rIns="0" bIns="0"/>
          <a:lstStyle/>
          <a:p>
            <a:r>
              <a:rPr lang="en-US" sz="900" b="0" strike="noStrike" spc="-1">
                <a:latin typeface="Arial"/>
              </a:rPr>
              <a:t>Vaccine Recommendations for Persons with Diabetes Mellitus.</a:t>
            </a:r>
          </a:p>
          <a:p>
            <a:endParaRPr lang="en-US" sz="900" b="0" strike="noStrike" spc="-1">
              <a:latin typeface="Arial"/>
            </a:endParaRPr>
          </a:p>
          <a:p>
            <a:endParaRPr lang="en-US" sz="900" b="0" strike="noStrike" spc="-1">
              <a:latin typeface="Arial"/>
            </a:endParaRPr>
          </a:p>
          <a:p>
            <a:endParaRPr lang="en-US" sz="900" b="0" strike="noStrike" spc="-1">
              <a:latin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latin typeface="Arial"/>
            </a:endParaRPr>
          </a:p>
        </p:txBody>
      </p:sp>
      <p:sp>
        <p:nvSpPr>
          <p:cNvPr id="3" name="PlaceHolder 2"/>
          <p:cNvSpPr>
            <a:spLocks noGrp="1"/>
          </p:cNvSpPr>
          <p:nvPr>
            <p:ph type="subTitle"/>
          </p:nvPr>
        </p:nvSpPr>
        <p:spPr>
          <a:xfrm>
            <a:off x="457200" y="1604520"/>
            <a:ext cx="8229240" cy="3977280"/>
          </a:xfrm>
          <a:prstGeom prst="rect">
            <a:avLst/>
          </a:prstGeom>
        </p:spPr>
        <p:txBody>
          <a:bodyPr lIns="0" tIns="0" rIns="0" bIns="0" anchor="ctr"/>
          <a:lstStyle/>
          <a:p>
            <a:pPr algn="ctr"/>
            <a:endParaRPr lang="en-US"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latin typeface="Arial"/>
            </a:endParaRPr>
          </a:p>
        </p:txBody>
      </p:sp>
      <p:sp>
        <p:nvSpPr>
          <p:cNvPr id="5" name="PlaceHolder 2"/>
          <p:cNvSpPr>
            <a:spLocks noGrp="1"/>
          </p:cNvSpPr>
          <p:nvPr>
            <p:ph type="body"/>
          </p:nvPr>
        </p:nvSpPr>
        <p:spPr>
          <a:xfrm>
            <a:off x="457200" y="1604520"/>
            <a:ext cx="8229240" cy="39772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latin typeface="Arial"/>
            </a:endParaRPr>
          </a:p>
        </p:txBody>
      </p:sp>
      <p:sp>
        <p:nvSpPr>
          <p:cNvPr id="7"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en-US" sz="3200" b="0" strike="noStrike" spc="-1">
              <a:latin typeface="Arial"/>
            </a:endParaRPr>
          </a:p>
        </p:txBody>
      </p:sp>
      <p:sp>
        <p:nvSpPr>
          <p:cNvPr id="8"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457200" y="273600"/>
            <a:ext cx="8229240" cy="5307840"/>
          </a:xfrm>
          <a:prstGeom prst="rect">
            <a:avLst/>
          </a:prstGeom>
        </p:spPr>
        <p:txBody>
          <a:bodyPr lIns="0" tIns="0" rIns="0" bIns="0" anchor="ctr"/>
          <a:lstStyle/>
          <a:p>
            <a:pPr algn="ctr"/>
            <a:endParaRPr lang="en-US"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latin typeface="Arial"/>
            </a:endParaRPr>
          </a:p>
        </p:txBody>
      </p:sp>
      <p:sp>
        <p:nvSpPr>
          <p:cNvPr id="12"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n-US" sz="3200" b="0" strike="noStrike" spc="-1">
              <a:latin typeface="Arial"/>
            </a:endParaRPr>
          </a:p>
        </p:txBody>
      </p:sp>
      <p:sp>
        <p:nvSpPr>
          <p:cNvPr id="13"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en-US" sz="3200" b="0" strike="noStrike" spc="-1">
              <a:latin typeface="Arial"/>
            </a:endParaRPr>
          </a:p>
        </p:txBody>
      </p:sp>
      <p:sp>
        <p:nvSpPr>
          <p:cNvPr id="14"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latin typeface="Arial"/>
            </a:endParaRPr>
          </a:p>
        </p:txBody>
      </p:sp>
      <p:sp>
        <p:nvSpPr>
          <p:cNvPr id="16"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en-US" sz="3200" b="0" strike="noStrike" spc="-1">
              <a:latin typeface="Arial"/>
            </a:endParaRPr>
          </a:p>
        </p:txBody>
      </p:sp>
      <p:sp>
        <p:nvSpPr>
          <p:cNvPr id="17"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n-US" sz="3200" b="0" strike="noStrike" spc="-1">
              <a:latin typeface="Arial"/>
            </a:endParaRPr>
          </a:p>
        </p:txBody>
      </p:sp>
      <p:sp>
        <p:nvSpPr>
          <p:cNvPr id="18"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latin typeface="Arial"/>
            </a:endParaRPr>
          </a:p>
        </p:txBody>
      </p:sp>
      <p:sp>
        <p:nvSpPr>
          <p:cNvPr id="20"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n-US" sz="3200" b="0" strike="noStrike" spc="-1">
              <a:latin typeface="Arial"/>
            </a:endParaRPr>
          </a:p>
        </p:txBody>
      </p:sp>
      <p:sp>
        <p:nvSpPr>
          <p:cNvPr id="21"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n-US" sz="3200" b="0" strike="noStrike" spc="-1">
              <a:latin typeface="Arial"/>
            </a:endParaRPr>
          </a:p>
        </p:txBody>
      </p:sp>
      <p:sp>
        <p:nvSpPr>
          <p:cNvPr id="22" name="PlaceHolder 4"/>
          <p:cNvSpPr>
            <a:spLocks noGrp="1"/>
          </p:cNvSpPr>
          <p:nvPr>
            <p:ph type="body"/>
          </p:nvPr>
        </p:nvSpPr>
        <p:spPr>
          <a:xfrm>
            <a:off x="457200" y="3682080"/>
            <a:ext cx="822924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latin typeface="Arial"/>
            </a:endParaRPr>
          </a:p>
        </p:txBody>
      </p:sp>
      <p:sp>
        <p:nvSpPr>
          <p:cNvPr id="24" name="PlaceHolder 2"/>
          <p:cNvSpPr>
            <a:spLocks noGrp="1"/>
          </p:cNvSpPr>
          <p:nvPr>
            <p:ph type="body"/>
          </p:nvPr>
        </p:nvSpPr>
        <p:spPr>
          <a:xfrm>
            <a:off x="457200" y="1604520"/>
            <a:ext cx="8229240" cy="1896840"/>
          </a:xfrm>
          <a:prstGeom prst="rect">
            <a:avLst/>
          </a:prstGeom>
        </p:spPr>
        <p:txBody>
          <a:bodyPr lIns="0" tIns="0" rIns="0" bIns="0">
            <a:normAutofit/>
          </a:bodyPr>
          <a:lstStyle/>
          <a:p>
            <a:endParaRPr lang="en-US" sz="3200" b="0" strike="noStrike" spc="-1">
              <a:latin typeface="Arial"/>
            </a:endParaRPr>
          </a:p>
        </p:txBody>
      </p:sp>
      <p:sp>
        <p:nvSpPr>
          <p:cNvPr id="25" name="PlaceHolder 3"/>
          <p:cNvSpPr>
            <a:spLocks noGrp="1"/>
          </p:cNvSpPr>
          <p:nvPr>
            <p:ph type="body"/>
          </p:nvPr>
        </p:nvSpPr>
        <p:spPr>
          <a:xfrm>
            <a:off x="457200" y="3682080"/>
            <a:ext cx="822924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latin typeface="Arial"/>
            </a:endParaRPr>
          </a:p>
        </p:txBody>
      </p:sp>
      <p:sp>
        <p:nvSpPr>
          <p:cNvPr id="27"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n-US" sz="3200" b="0" strike="noStrike" spc="-1">
              <a:latin typeface="Arial"/>
            </a:endParaRPr>
          </a:p>
        </p:txBody>
      </p:sp>
      <p:sp>
        <p:nvSpPr>
          <p:cNvPr id="28"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n-US" sz="3200" b="0" strike="noStrike" spc="-1">
              <a:latin typeface="Arial"/>
            </a:endParaRPr>
          </a:p>
        </p:txBody>
      </p:sp>
      <p:sp>
        <p:nvSpPr>
          <p:cNvPr id="29"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en-US" sz="3200" b="0" strike="noStrike" spc="-1">
              <a:latin typeface="Arial"/>
            </a:endParaRPr>
          </a:p>
        </p:txBody>
      </p:sp>
      <p:sp>
        <p:nvSpPr>
          <p:cNvPr id="30" name="PlaceHolder 5"/>
          <p:cNvSpPr>
            <a:spLocks noGrp="1"/>
          </p:cNvSpPr>
          <p:nvPr>
            <p:ph type="body"/>
          </p:nvPr>
        </p:nvSpPr>
        <p:spPr>
          <a:xfrm>
            <a:off x="4674240" y="3682080"/>
            <a:ext cx="401580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latin typeface="Arial"/>
            </a:endParaRPr>
          </a:p>
        </p:txBody>
      </p:sp>
      <p:sp>
        <p:nvSpPr>
          <p:cNvPr id="32" name="PlaceHolder 2"/>
          <p:cNvSpPr>
            <a:spLocks noGrp="1"/>
          </p:cNvSpPr>
          <p:nvPr>
            <p:ph type="body"/>
          </p:nvPr>
        </p:nvSpPr>
        <p:spPr>
          <a:xfrm>
            <a:off x="457200" y="1604520"/>
            <a:ext cx="2649600" cy="1896840"/>
          </a:xfrm>
          <a:prstGeom prst="rect">
            <a:avLst/>
          </a:prstGeom>
        </p:spPr>
        <p:txBody>
          <a:bodyPr lIns="0" tIns="0" rIns="0" bIns="0">
            <a:normAutofit/>
          </a:bodyPr>
          <a:lstStyle/>
          <a:p>
            <a:endParaRPr lang="en-US" sz="3200" b="0" strike="noStrike" spc="-1">
              <a:latin typeface="Arial"/>
            </a:endParaRPr>
          </a:p>
        </p:txBody>
      </p:sp>
      <p:sp>
        <p:nvSpPr>
          <p:cNvPr id="33" name="PlaceHolder 3"/>
          <p:cNvSpPr>
            <a:spLocks noGrp="1"/>
          </p:cNvSpPr>
          <p:nvPr>
            <p:ph type="body"/>
          </p:nvPr>
        </p:nvSpPr>
        <p:spPr>
          <a:xfrm>
            <a:off x="3239640" y="1604520"/>
            <a:ext cx="2649600" cy="1896840"/>
          </a:xfrm>
          <a:prstGeom prst="rect">
            <a:avLst/>
          </a:prstGeom>
        </p:spPr>
        <p:txBody>
          <a:bodyPr lIns="0" tIns="0" rIns="0" bIns="0">
            <a:normAutofit/>
          </a:bodyPr>
          <a:lstStyle/>
          <a:p>
            <a:endParaRPr lang="en-US" sz="3200" b="0" strike="noStrike" spc="-1">
              <a:latin typeface="Arial"/>
            </a:endParaRPr>
          </a:p>
        </p:txBody>
      </p:sp>
      <p:sp>
        <p:nvSpPr>
          <p:cNvPr id="34" name="PlaceHolder 4"/>
          <p:cNvSpPr>
            <a:spLocks noGrp="1"/>
          </p:cNvSpPr>
          <p:nvPr>
            <p:ph type="body"/>
          </p:nvPr>
        </p:nvSpPr>
        <p:spPr>
          <a:xfrm>
            <a:off x="6022080" y="1604520"/>
            <a:ext cx="2649600" cy="1896840"/>
          </a:xfrm>
          <a:prstGeom prst="rect">
            <a:avLst/>
          </a:prstGeom>
        </p:spPr>
        <p:txBody>
          <a:bodyPr lIns="0" tIns="0" rIns="0" bIns="0">
            <a:normAutofit/>
          </a:bodyPr>
          <a:lstStyle/>
          <a:p>
            <a:endParaRPr lang="en-US" sz="3200" b="0" strike="noStrike" spc="-1">
              <a:latin typeface="Arial"/>
            </a:endParaRPr>
          </a:p>
        </p:txBody>
      </p:sp>
      <p:sp>
        <p:nvSpPr>
          <p:cNvPr id="35" name="PlaceHolder 5"/>
          <p:cNvSpPr>
            <a:spLocks noGrp="1"/>
          </p:cNvSpPr>
          <p:nvPr>
            <p:ph type="body"/>
          </p:nvPr>
        </p:nvSpPr>
        <p:spPr>
          <a:xfrm>
            <a:off x="457200" y="3682080"/>
            <a:ext cx="2649600" cy="1896840"/>
          </a:xfrm>
          <a:prstGeom prst="rect">
            <a:avLst/>
          </a:prstGeom>
        </p:spPr>
        <p:txBody>
          <a:bodyPr lIns="0" tIns="0" rIns="0" bIns="0">
            <a:normAutofit/>
          </a:bodyPr>
          <a:lstStyle/>
          <a:p>
            <a:endParaRPr lang="en-US" sz="3200" b="0" strike="noStrike" spc="-1">
              <a:latin typeface="Arial"/>
            </a:endParaRPr>
          </a:p>
        </p:txBody>
      </p:sp>
      <p:sp>
        <p:nvSpPr>
          <p:cNvPr id="36" name="PlaceHolder 6"/>
          <p:cNvSpPr>
            <a:spLocks noGrp="1"/>
          </p:cNvSpPr>
          <p:nvPr>
            <p:ph type="body"/>
          </p:nvPr>
        </p:nvSpPr>
        <p:spPr>
          <a:xfrm>
            <a:off x="3239640" y="3682080"/>
            <a:ext cx="2649600" cy="1896840"/>
          </a:xfrm>
          <a:prstGeom prst="rect">
            <a:avLst/>
          </a:prstGeom>
        </p:spPr>
        <p:txBody>
          <a:bodyPr lIns="0" tIns="0" rIns="0" bIns="0">
            <a:normAutofit/>
          </a:bodyPr>
          <a:lstStyle/>
          <a:p>
            <a:endParaRPr lang="en-US" sz="3200" b="0" strike="noStrike" spc="-1">
              <a:latin typeface="Arial"/>
            </a:endParaRPr>
          </a:p>
        </p:txBody>
      </p:sp>
      <p:sp>
        <p:nvSpPr>
          <p:cNvPr id="37" name="PlaceHolder 7"/>
          <p:cNvSpPr>
            <a:spLocks noGrp="1"/>
          </p:cNvSpPr>
          <p:nvPr>
            <p:ph type="body"/>
          </p:nvPr>
        </p:nvSpPr>
        <p:spPr>
          <a:xfrm>
            <a:off x="6022080" y="3682080"/>
            <a:ext cx="264960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457200" y="273600"/>
            <a:ext cx="8229240" cy="1144800"/>
          </a:xfrm>
          <a:prstGeom prst="rect">
            <a:avLst/>
          </a:prstGeom>
        </p:spPr>
        <p:txBody>
          <a:bodyPr lIns="0" tIns="0" rIns="0" bIns="0" anchor="ctr"/>
          <a:lstStyle/>
          <a:p>
            <a:pPr algn="ctr"/>
            <a:r>
              <a:rPr lang="en-US" sz="4400" b="0" strike="noStrike" spc="-1">
                <a:latin typeface="Arial"/>
              </a:rPr>
              <a:t>Click to edit the title text format</a:t>
            </a:r>
          </a:p>
        </p:txBody>
      </p:sp>
      <p:sp>
        <p:nvSpPr>
          <p:cNvPr id="3" name="PlaceHolder 2"/>
          <p:cNvSpPr>
            <a:spLocks noGrp="1"/>
          </p:cNvSpPr>
          <p:nvPr>
            <p:ph type="body"/>
          </p:nvPr>
        </p:nvSpPr>
        <p:spPr>
          <a:xfrm>
            <a:off x="457200" y="1604520"/>
            <a:ext cx="8229240" cy="3977280"/>
          </a:xfrm>
          <a:prstGeom prst="rect">
            <a:avLst/>
          </a:prstGeom>
        </p:spPr>
        <p:txBody>
          <a:bodyPr lIns="0" tIns="0" rIns="0" bIns="0">
            <a:normAutofit/>
          </a:bodyPr>
          <a:lstStyle/>
          <a:p>
            <a:pPr marL="432000" indent="-324000">
              <a:spcBef>
                <a:spcPts val="1417"/>
              </a:spcBef>
              <a:buClr>
                <a:srgbClr val="FFFFFF"/>
              </a:buClr>
              <a:buSzPct val="45000"/>
              <a:buFont typeface="Wingdings" charset="2"/>
              <a:buChar char=""/>
            </a:pPr>
            <a:r>
              <a:rPr lang="en-US" sz="3200" b="0" strike="noStrike" spc="-1">
                <a:latin typeface="Arial"/>
              </a:rPr>
              <a:t>Click to edit the outline text format</a:t>
            </a:r>
          </a:p>
          <a:p>
            <a:pPr marL="864000" lvl="1" indent="-324000">
              <a:spcBef>
                <a:spcPts val="1134"/>
              </a:spcBef>
              <a:buClr>
                <a:srgbClr val="FFFFFF"/>
              </a:buClr>
              <a:buSzPct val="75000"/>
              <a:buFont typeface="Symbol" charset="2"/>
              <a:buChar char=""/>
            </a:pPr>
            <a:r>
              <a:rPr lang="en-US" sz="2800" b="0" strike="noStrike" spc="-1">
                <a:latin typeface="Arial"/>
              </a:rPr>
              <a:t>Second Outline Level</a:t>
            </a:r>
          </a:p>
          <a:p>
            <a:pPr marL="1296000" lvl="2" indent="-288000">
              <a:spcBef>
                <a:spcPts val="850"/>
              </a:spcBef>
              <a:buClr>
                <a:srgbClr val="FFFFFF"/>
              </a:buClr>
              <a:buSzPct val="45000"/>
              <a:buFont typeface="Wingdings" charset="2"/>
              <a:buChar char=""/>
            </a:pPr>
            <a:r>
              <a:rPr lang="en-US" sz="2400" b="0" strike="noStrike" spc="-1">
                <a:latin typeface="Arial"/>
              </a:rPr>
              <a:t>Third Outline Level</a:t>
            </a:r>
          </a:p>
          <a:p>
            <a:pPr marL="1728000" lvl="3" indent="-216000">
              <a:spcBef>
                <a:spcPts val="567"/>
              </a:spcBef>
              <a:buClr>
                <a:srgbClr val="FFFFFF"/>
              </a:buClr>
              <a:buSzPct val="75000"/>
              <a:buFont typeface="Symbol" charset="2"/>
              <a:buChar char=""/>
            </a:pPr>
            <a:r>
              <a:rPr lang="en-US" sz="2000" b="0" strike="noStrike" spc="-1">
                <a:latin typeface="Arial"/>
              </a:rPr>
              <a:t>Fourth Outline Level</a:t>
            </a:r>
          </a:p>
          <a:p>
            <a:pPr marL="2160000" lvl="4" indent="-216000">
              <a:spcBef>
                <a:spcPts val="283"/>
              </a:spcBef>
              <a:buClr>
                <a:srgbClr val="FFFFFF"/>
              </a:buClr>
              <a:buSzPct val="45000"/>
              <a:buFont typeface="Wingdings" charset="2"/>
              <a:buChar char=""/>
            </a:pPr>
            <a:r>
              <a:rPr lang="en-US" sz="2000" b="0" strike="noStrike" spc="-1">
                <a:latin typeface="Arial"/>
              </a:rPr>
              <a:t>Fifth Outline Level</a:t>
            </a:r>
          </a:p>
          <a:p>
            <a:pPr marL="2592000" lvl="5" indent="-216000">
              <a:spcBef>
                <a:spcPts val="283"/>
              </a:spcBef>
              <a:buClr>
                <a:srgbClr val="FFFFFF"/>
              </a:buClr>
              <a:buSzPct val="45000"/>
              <a:buFont typeface="Wingdings" charset="2"/>
              <a:buChar char=""/>
            </a:pPr>
            <a:r>
              <a:rPr lang="en-US" sz="2000" b="0" strike="noStrike" spc="-1">
                <a:latin typeface="Arial"/>
              </a:rPr>
              <a:t>Sixth Outline Level</a:t>
            </a:r>
          </a:p>
          <a:p>
            <a:pPr marL="3024000" lvl="6" indent="-216000">
              <a:spcBef>
                <a:spcPts val="283"/>
              </a:spcBef>
              <a:buClr>
                <a:srgbClr val="FFFFFF"/>
              </a:buClr>
              <a:buSzPct val="45000"/>
              <a:buFont typeface="Wingdings" charset="2"/>
              <a:buChar char=""/>
            </a:pPr>
            <a:r>
              <a:rPr lang="en-US"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elsevier.com/termsandconditions"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hyperlink" Target="http://www.elsevier.com/termsandconditions"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hyperlink" Target="http://www.elsevier.com/termsandconditions"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hyperlink" Target="http://www.elsevier.com/termsandconditions"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hyperlink" Target="http://www.elsevier.com/termsandconditions"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hyperlink" Target="http://www.elsevier.com/termsandconditions"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hyperlink" Target="http://www.elsevier.com/termsandconditions"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hyperlink" Target="http://www.elsevier.com/termsandconditions"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hyperlink" Target="http://www.elsevier.com/termsandconditions"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hyperlink" Target="http://www.elsevier.com/termsandconditions"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hyperlink" Target="http://www.elsevier.com/termsandconditions"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hyperlink" Target="http://www.elsevier.com/termsandconditions"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hyperlink" Target="http://www.elsevier.com/termsandconditions"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hyperlink" Target="http://www.elsevier.com/termsandconditions"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hyperlink" Target="http://www.elsevier.com/termsandconditions"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hyperlink" Target="http://www.elsevier.com/termsandconditions"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hyperlink" Target="http://www.elsevier.com/termsandconditions"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hyperlink" Target="http://www.elsevier.com/termsandconditions"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hyperlink" Target="http://www.elsevier.com/termsandconditions"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hyperlink" Target="http://www.elsevier.com/termsandconditions"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hyperlink" Target="http://www.elsevier.com/termsandconditions"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hyperlink" Target="http://www.elsevier.com/termsandconditions"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hyperlink" Target="http://www.elsevier.com/termsandconditions"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hyperlink" Target="http://www.elsevier.com/termsandconditions"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hyperlink" Target="http://www.elsevier.com/termsandcondition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extShape 1"/>
          <p:cNvSpPr txBox="1"/>
          <p:nvPr/>
        </p:nvSpPr>
        <p:spPr>
          <a:xfrm>
            <a:off x="360000" y="1260000"/>
            <a:ext cx="8640000" cy="2549520"/>
          </a:xfrm>
          <a:prstGeom prst="rect">
            <a:avLst/>
          </a:prstGeom>
          <a:noFill/>
          <a:ln>
            <a:noFill/>
          </a:ln>
        </p:spPr>
        <p:txBody>
          <a:bodyPr lIns="90000" tIns="45000" rIns="90000" bIns="45000"/>
          <a:lstStyle/>
          <a:p>
            <a:pPr algn="ctr">
              <a:lnSpc>
                <a:spcPct val="100000"/>
              </a:lnSpc>
              <a:spcAft>
                <a:spcPts val="3186"/>
              </a:spcAft>
            </a:pPr>
            <a:r>
              <a:rPr lang="en-US" sz="1700" b="0" i="1" strike="noStrike" spc="-1">
                <a:solidFill>
                  <a:srgbClr val="FFFFFF"/>
                </a:solidFill>
                <a:latin typeface="Arial"/>
              </a:rPr>
              <a:t>American Association of Clinical Endocrinology Consensus Statement: Comprehensive Type 2 Diabetes Management Algorithm – 2023 Update</a:t>
            </a:r>
            <a:r>
              <a:rPr lang="en-US" sz="1700" b="0" strike="noStrike" spc="-1">
                <a:solidFill>
                  <a:srgbClr val="FFFFFF"/>
                </a:solidFill>
                <a:latin typeface="Arial"/>
              </a:rPr>
              <a:t> </a:t>
            </a:r>
          </a:p>
          <a:p>
            <a:pPr algn="ctr">
              <a:spcAft>
                <a:spcPts val="2750"/>
              </a:spcAft>
            </a:pPr>
            <a:r>
              <a:rPr lang="en-US" sz="1100" b="0" i="1" strike="noStrike" spc="-1">
                <a:solidFill>
                  <a:srgbClr val="FFFFFF"/>
                </a:solidFill>
                <a:latin typeface="Arial"/>
              </a:rPr>
              <a:t>Susan L. Samson, MD, PhD, FRCPC, FACE, Priyathama Vellanki, MD, Lawrence Blonde, MD, FACP, MACE, Elena A. Christofides, MD, FACE, Rodolfo J. Galindo, MD, FACE, Irl B. Hirsch, MD, Scott D. Isaacs, MD, FACP, FACE, Kenneth E. Izuora, MD, MBA, FACE, Cecilia C. Low Wang, MD, FACP, Christine L. Twining, MD, FACE, Guillermo E. Umpierrez, MD, CDCES, MACP, FACE, Willy Marcos Valencia, MD, MSc</a:t>
            </a:r>
            <a:r>
              <a:rPr lang="en-US" sz="1100" b="0" strike="noStrike" spc="-1">
                <a:solidFill>
                  <a:srgbClr val="FFFFFF"/>
                </a:solidFill>
                <a:latin typeface="Arial"/>
              </a:rPr>
              <a:t> </a:t>
            </a:r>
          </a:p>
          <a:p>
            <a:pPr algn="ctr"/>
            <a:r>
              <a:rPr lang="en-US" sz="1200" b="0" i="1" strike="noStrike" spc="-1">
                <a:solidFill>
                  <a:srgbClr val="FFFFFF"/>
                </a:solidFill>
                <a:latin typeface="Arial"/>
              </a:rPr>
              <a:t>Endocrine Practice </a:t>
            </a:r>
            <a:r>
              <a:rPr lang="en-US" sz="1200" b="0" strike="noStrike" spc="-1">
                <a:solidFill>
                  <a:srgbClr val="FFFFFF"/>
                </a:solidFill>
                <a:latin typeface="Arial"/>
              </a:rPr>
              <a:t> </a:t>
            </a:r>
          </a:p>
          <a:p>
            <a:pPr algn="ctr"/>
            <a:r>
              <a:rPr lang="en-US" sz="1200" b="0" strike="noStrike" spc="-1">
                <a:solidFill>
                  <a:srgbClr val="FFFFFF"/>
                </a:solidFill>
                <a:latin typeface="Arial"/>
              </a:rPr>
              <a:t>Volume 29 Issue 5 Pages 305-340 (May 2023) </a:t>
            </a:r>
          </a:p>
          <a:p>
            <a:pPr algn="ctr"/>
            <a:r>
              <a:rPr lang="en-US" sz="1000" b="0" strike="noStrike" spc="-1">
                <a:solidFill>
                  <a:srgbClr val="FFFFFF"/>
                </a:solidFill>
                <a:latin typeface="Arial"/>
              </a:rPr>
              <a:t>DOI: 10.1016/j.eprac.2023.02.001</a:t>
            </a:r>
          </a:p>
        </p:txBody>
      </p:sp>
      <p:sp>
        <p:nvSpPr>
          <p:cNvPr id="45" name="TextShape 2"/>
          <p:cNvSpPr txBox="1"/>
          <p:nvPr/>
        </p:nvSpPr>
        <p:spPr>
          <a:xfrm>
            <a:off x="952560" y="6624000"/>
            <a:ext cx="5556240" cy="231120"/>
          </a:xfrm>
          <a:prstGeom prst="rect">
            <a:avLst/>
          </a:prstGeom>
          <a:noFill/>
          <a:ln>
            <a:noFill/>
          </a:ln>
        </p:spPr>
        <p:txBody>
          <a:bodyPr lIns="90000" tIns="46800" rIns="90000" bIns="46800" anchor="ctr"/>
          <a:lstStyle/>
          <a:p>
            <a:r>
              <a:rPr lang="en-US" sz="900" b="0" strike="noStrike" spc="-1">
                <a:solidFill>
                  <a:srgbClr val="FFFFFF"/>
                </a:solidFill>
                <a:latin typeface="Arial"/>
              </a:rPr>
              <a:t>Copyright © 2023 AACE</a:t>
            </a:r>
            <a:r>
              <a:rPr lang="en-US" sz="900" b="0" strike="noStrike" spc="-1">
                <a:solidFill>
                  <a:srgbClr val="FFFFFF"/>
                </a:solidFill>
                <a:latin typeface="Arial"/>
                <a:hlinkClick r:id="rId2"/>
              </a:rPr>
              <a:t> Terms and Conditions</a:t>
            </a:r>
            <a:endParaRPr lang="en-US" sz="900" b="0" strike="noStrike" spc="-1">
              <a:solidFill>
                <a:srgbClr val="FFFFFF"/>
              </a:solidFill>
              <a:latin typeface="Arial"/>
            </a:endParaRPr>
          </a:p>
        </p:txBody>
      </p:sp>
      <p:pic>
        <p:nvPicPr>
          <p:cNvPr id="46" name="Logo"/>
          <p:cNvPicPr/>
          <p:nvPr/>
        </p:nvPicPr>
        <p:blipFill>
          <a:blip r:embed="rId3" cstate="print"/>
          <a:stretch/>
        </p:blipFill>
        <p:spPr>
          <a:xfrm>
            <a:off x="79560" y="6064200"/>
            <a:ext cx="707760" cy="793800"/>
          </a:xfrm>
          <a:prstGeom prst="rect">
            <a:avLst/>
          </a:prstGeom>
          <a:ln>
            <a:noFill/>
          </a:ln>
        </p:spPr>
      </p:pic>
    </p:spTree>
  </p:cSld>
  <p:clrMapOvr>
    <a:masterClrMapping/>
  </p:clrMapOvr>
  <p:transition>
    <p:wipe dir="r"/>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CustomShape 1"/>
          <p:cNvSpPr/>
          <p:nvPr/>
        </p:nvSpPr>
        <p:spPr>
          <a:xfrm>
            <a:off x="79200" y="79200"/>
            <a:ext cx="8985600" cy="158760"/>
          </a:xfrm>
          <a:prstGeom prst="rect">
            <a:avLst/>
          </a:prstGeom>
          <a:noFill/>
          <a:ln>
            <a:noFill/>
          </a:ln>
        </p:spPr>
        <p:style>
          <a:lnRef idx="0">
            <a:scrgbClr r="0" g="0" b="0"/>
          </a:lnRef>
          <a:fillRef idx="0">
            <a:scrgbClr r="0" g="0" b="0"/>
          </a:fillRef>
          <a:effectRef idx="0">
            <a:scrgbClr r="0" g="0" b="0"/>
          </a:effectRef>
          <a:fontRef idx="minor"/>
        </p:style>
      </p:sp>
      <p:pic>
        <p:nvPicPr>
          <p:cNvPr id="48" name="Main graphic"/>
          <p:cNvPicPr/>
          <p:nvPr/>
        </p:nvPicPr>
        <p:blipFill>
          <a:blip r:embed="rId3" cstate="print"/>
          <a:stretch/>
        </p:blipFill>
        <p:spPr>
          <a:xfrm>
            <a:off x="1422360" y="963360"/>
            <a:ext cx="6350040" cy="4582080"/>
          </a:xfrm>
          <a:prstGeom prst="rect">
            <a:avLst/>
          </a:prstGeom>
          <a:ln>
            <a:noFill/>
          </a:ln>
        </p:spPr>
      </p:pic>
      <p:sp>
        <p:nvSpPr>
          <p:cNvPr id="49" name="TextShape 2"/>
          <p:cNvSpPr txBox="1"/>
          <p:nvPr/>
        </p:nvSpPr>
        <p:spPr>
          <a:xfrm>
            <a:off x="952560" y="6477120"/>
            <a:ext cx="8254800" cy="231120"/>
          </a:xfrm>
          <a:prstGeom prst="rect">
            <a:avLst/>
          </a:prstGeom>
          <a:noFill/>
          <a:ln>
            <a:noFill/>
          </a:ln>
        </p:spPr>
        <p:txBody>
          <a:bodyPr lIns="90000" tIns="45000" rIns="90000" bIns="45000"/>
          <a:lstStyle/>
          <a:p>
            <a:r>
              <a:rPr lang="en-US" sz="900" b="0" i="1" strike="noStrike" spc="-1">
                <a:solidFill>
                  <a:srgbClr val="FFFFFF"/>
                </a:solidFill>
                <a:latin typeface="Arial"/>
              </a:rPr>
              <a:t>Endocrine Practice </a:t>
            </a:r>
            <a:r>
              <a:rPr lang="en-US" sz="900" b="0" strike="noStrike" spc="-1">
                <a:solidFill>
                  <a:srgbClr val="FFFFFF"/>
                </a:solidFill>
                <a:latin typeface="Arial"/>
              </a:rPr>
              <a:t> 2023 29305-340DOI: (10.1016/j.eprac.2023.02.001) </a:t>
            </a:r>
          </a:p>
        </p:txBody>
      </p:sp>
      <p:sp>
        <p:nvSpPr>
          <p:cNvPr id="50" name="TextShape 3"/>
          <p:cNvSpPr txBox="1"/>
          <p:nvPr/>
        </p:nvSpPr>
        <p:spPr>
          <a:xfrm>
            <a:off x="952560" y="6624000"/>
            <a:ext cx="5556240" cy="231120"/>
          </a:xfrm>
          <a:prstGeom prst="rect">
            <a:avLst/>
          </a:prstGeom>
          <a:noFill/>
          <a:ln>
            <a:noFill/>
          </a:ln>
        </p:spPr>
        <p:txBody>
          <a:bodyPr lIns="90000" tIns="46800" rIns="90000" bIns="46800" anchor="ctr"/>
          <a:lstStyle/>
          <a:p>
            <a:r>
              <a:rPr lang="en-US" sz="900" b="0" strike="noStrike" spc="-1">
                <a:solidFill>
                  <a:srgbClr val="FFFFFF"/>
                </a:solidFill>
                <a:latin typeface="Arial"/>
              </a:rPr>
              <a:t>Copyright © 2023 AACE</a:t>
            </a:r>
            <a:r>
              <a:rPr lang="en-US" sz="900" b="0" strike="noStrike" spc="-1">
                <a:solidFill>
                  <a:srgbClr val="FFFFFF"/>
                </a:solidFill>
                <a:latin typeface="Arial"/>
                <a:hlinkClick r:id="rId4"/>
              </a:rPr>
              <a:t> Terms and Conditions</a:t>
            </a:r>
            <a:endParaRPr lang="en-US" sz="900" b="0" strike="noStrike" spc="-1">
              <a:solidFill>
                <a:srgbClr val="FFFFFF"/>
              </a:solidFill>
              <a:latin typeface="Arial"/>
            </a:endParaRPr>
          </a:p>
        </p:txBody>
      </p:sp>
      <p:pic>
        <p:nvPicPr>
          <p:cNvPr id="51" name="Logo"/>
          <p:cNvPicPr/>
          <p:nvPr/>
        </p:nvPicPr>
        <p:blipFill>
          <a:blip r:embed="rId5" cstate="print"/>
          <a:stretch/>
        </p:blipFill>
        <p:spPr>
          <a:xfrm>
            <a:off x="79560" y="6064200"/>
            <a:ext cx="707760" cy="793800"/>
          </a:xfrm>
          <a:prstGeom prst="rect">
            <a:avLst/>
          </a:prstGeom>
          <a:ln>
            <a:noFill/>
          </a:ln>
        </p:spPr>
      </p:pic>
    </p:spTree>
  </p:cSld>
  <p:clrMapOvr>
    <a:masterClrMapping/>
  </p:clrMapOvr>
  <p:transition>
    <p:wipe dir="r"/>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CustomShape 1"/>
          <p:cNvSpPr/>
          <p:nvPr/>
        </p:nvSpPr>
        <p:spPr>
          <a:xfrm>
            <a:off x="79200" y="79200"/>
            <a:ext cx="8985600" cy="158760"/>
          </a:xfrm>
          <a:prstGeom prst="rect">
            <a:avLst/>
          </a:prstGeom>
          <a:noFill/>
          <a:ln>
            <a:noFill/>
          </a:ln>
        </p:spPr>
        <p:style>
          <a:lnRef idx="0">
            <a:scrgbClr r="0" g="0" b="0"/>
          </a:lnRef>
          <a:fillRef idx="0">
            <a:scrgbClr r="0" g="0" b="0"/>
          </a:fillRef>
          <a:effectRef idx="0">
            <a:scrgbClr r="0" g="0" b="0"/>
          </a:effectRef>
          <a:fontRef idx="minor"/>
        </p:style>
      </p:sp>
      <p:pic>
        <p:nvPicPr>
          <p:cNvPr id="53" name="Main graphic"/>
          <p:cNvPicPr/>
          <p:nvPr/>
        </p:nvPicPr>
        <p:blipFill>
          <a:blip r:embed="rId3" cstate="print"/>
          <a:stretch/>
        </p:blipFill>
        <p:spPr>
          <a:xfrm>
            <a:off x="1442520" y="762120"/>
            <a:ext cx="6310080" cy="4984200"/>
          </a:xfrm>
          <a:prstGeom prst="rect">
            <a:avLst/>
          </a:prstGeom>
          <a:ln>
            <a:noFill/>
          </a:ln>
        </p:spPr>
      </p:pic>
      <p:sp>
        <p:nvSpPr>
          <p:cNvPr id="54" name="TextShape 2"/>
          <p:cNvSpPr txBox="1"/>
          <p:nvPr/>
        </p:nvSpPr>
        <p:spPr>
          <a:xfrm>
            <a:off x="952560" y="6477120"/>
            <a:ext cx="8254800" cy="231120"/>
          </a:xfrm>
          <a:prstGeom prst="rect">
            <a:avLst/>
          </a:prstGeom>
          <a:noFill/>
          <a:ln>
            <a:noFill/>
          </a:ln>
        </p:spPr>
        <p:txBody>
          <a:bodyPr lIns="90000" tIns="45000" rIns="90000" bIns="45000"/>
          <a:lstStyle/>
          <a:p>
            <a:r>
              <a:rPr lang="en-US" sz="900" b="0" i="1" strike="noStrike" spc="-1">
                <a:solidFill>
                  <a:srgbClr val="FFFFFF"/>
                </a:solidFill>
                <a:latin typeface="Arial"/>
              </a:rPr>
              <a:t>Endocrine Practice </a:t>
            </a:r>
            <a:r>
              <a:rPr lang="en-US" sz="900" b="0" strike="noStrike" spc="-1">
                <a:solidFill>
                  <a:srgbClr val="FFFFFF"/>
                </a:solidFill>
                <a:latin typeface="Arial"/>
              </a:rPr>
              <a:t> 2023 29305-340DOI: (10.1016/j.eprac.2023.02.001) </a:t>
            </a:r>
          </a:p>
        </p:txBody>
      </p:sp>
      <p:sp>
        <p:nvSpPr>
          <p:cNvPr id="55" name="TextShape 3"/>
          <p:cNvSpPr txBox="1"/>
          <p:nvPr/>
        </p:nvSpPr>
        <p:spPr>
          <a:xfrm>
            <a:off x="952560" y="6624000"/>
            <a:ext cx="5556240" cy="231120"/>
          </a:xfrm>
          <a:prstGeom prst="rect">
            <a:avLst/>
          </a:prstGeom>
          <a:noFill/>
          <a:ln>
            <a:noFill/>
          </a:ln>
        </p:spPr>
        <p:txBody>
          <a:bodyPr lIns="90000" tIns="46800" rIns="90000" bIns="46800" anchor="ctr"/>
          <a:lstStyle/>
          <a:p>
            <a:r>
              <a:rPr lang="en-US" sz="900" b="0" strike="noStrike" spc="-1">
                <a:solidFill>
                  <a:srgbClr val="FFFFFF"/>
                </a:solidFill>
                <a:latin typeface="Arial"/>
              </a:rPr>
              <a:t>Copyright © 2023 AACE</a:t>
            </a:r>
            <a:r>
              <a:rPr lang="en-US" sz="900" b="0" strike="noStrike" spc="-1">
                <a:solidFill>
                  <a:srgbClr val="FFFFFF"/>
                </a:solidFill>
                <a:latin typeface="Arial"/>
                <a:hlinkClick r:id="rId4"/>
              </a:rPr>
              <a:t> Terms and Conditions</a:t>
            </a:r>
            <a:endParaRPr lang="en-US" sz="900" b="0" strike="noStrike" spc="-1">
              <a:solidFill>
                <a:srgbClr val="FFFFFF"/>
              </a:solidFill>
              <a:latin typeface="Arial"/>
            </a:endParaRPr>
          </a:p>
        </p:txBody>
      </p:sp>
      <p:pic>
        <p:nvPicPr>
          <p:cNvPr id="56" name="Logo"/>
          <p:cNvPicPr/>
          <p:nvPr/>
        </p:nvPicPr>
        <p:blipFill>
          <a:blip r:embed="rId5" cstate="print"/>
          <a:stretch/>
        </p:blipFill>
        <p:spPr>
          <a:xfrm>
            <a:off x="79560" y="6064200"/>
            <a:ext cx="707760" cy="793800"/>
          </a:xfrm>
          <a:prstGeom prst="rect">
            <a:avLst/>
          </a:prstGeom>
          <a:ln>
            <a:noFill/>
          </a:ln>
        </p:spPr>
      </p:pic>
    </p:spTree>
  </p:cSld>
  <p:clrMapOvr>
    <a:masterClrMapping/>
  </p:clrMapOvr>
  <p:transition>
    <p:wipe dir="r"/>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CustomShape 1"/>
          <p:cNvSpPr/>
          <p:nvPr/>
        </p:nvSpPr>
        <p:spPr>
          <a:xfrm>
            <a:off x="79200" y="79200"/>
            <a:ext cx="8985600" cy="158760"/>
          </a:xfrm>
          <a:prstGeom prst="rect">
            <a:avLst/>
          </a:prstGeom>
          <a:noFill/>
          <a:ln>
            <a:noFill/>
          </a:ln>
        </p:spPr>
        <p:style>
          <a:lnRef idx="0">
            <a:scrgbClr r="0" g="0" b="0"/>
          </a:lnRef>
          <a:fillRef idx="0">
            <a:scrgbClr r="0" g="0" b="0"/>
          </a:fillRef>
          <a:effectRef idx="0">
            <a:scrgbClr r="0" g="0" b="0"/>
          </a:effectRef>
          <a:fontRef idx="minor"/>
        </p:style>
      </p:sp>
      <p:pic>
        <p:nvPicPr>
          <p:cNvPr id="58" name="Main graphic"/>
          <p:cNvPicPr/>
          <p:nvPr/>
        </p:nvPicPr>
        <p:blipFill>
          <a:blip r:embed="rId3" cstate="print"/>
          <a:stretch/>
        </p:blipFill>
        <p:spPr>
          <a:xfrm>
            <a:off x="1443240" y="762120"/>
            <a:ext cx="6307920" cy="4984200"/>
          </a:xfrm>
          <a:prstGeom prst="rect">
            <a:avLst/>
          </a:prstGeom>
          <a:ln>
            <a:noFill/>
          </a:ln>
        </p:spPr>
      </p:pic>
      <p:sp>
        <p:nvSpPr>
          <p:cNvPr id="59" name="TextShape 2"/>
          <p:cNvSpPr txBox="1"/>
          <p:nvPr/>
        </p:nvSpPr>
        <p:spPr>
          <a:xfrm>
            <a:off x="952560" y="6477120"/>
            <a:ext cx="8254800" cy="231120"/>
          </a:xfrm>
          <a:prstGeom prst="rect">
            <a:avLst/>
          </a:prstGeom>
          <a:noFill/>
          <a:ln>
            <a:noFill/>
          </a:ln>
        </p:spPr>
        <p:txBody>
          <a:bodyPr lIns="90000" tIns="45000" rIns="90000" bIns="45000"/>
          <a:lstStyle/>
          <a:p>
            <a:r>
              <a:rPr lang="en-US" sz="900" b="0" i="1" strike="noStrike" spc="-1">
                <a:solidFill>
                  <a:srgbClr val="FFFFFF"/>
                </a:solidFill>
                <a:latin typeface="Arial"/>
              </a:rPr>
              <a:t>Endocrine Practice </a:t>
            </a:r>
            <a:r>
              <a:rPr lang="en-US" sz="900" b="0" strike="noStrike" spc="-1">
                <a:solidFill>
                  <a:srgbClr val="FFFFFF"/>
                </a:solidFill>
                <a:latin typeface="Arial"/>
              </a:rPr>
              <a:t> 2023 29305-340DOI: (10.1016/j.eprac.2023.02.001) </a:t>
            </a:r>
          </a:p>
        </p:txBody>
      </p:sp>
      <p:sp>
        <p:nvSpPr>
          <p:cNvPr id="60" name="TextShape 3"/>
          <p:cNvSpPr txBox="1"/>
          <p:nvPr/>
        </p:nvSpPr>
        <p:spPr>
          <a:xfrm>
            <a:off x="952560" y="6624000"/>
            <a:ext cx="5556240" cy="231120"/>
          </a:xfrm>
          <a:prstGeom prst="rect">
            <a:avLst/>
          </a:prstGeom>
          <a:noFill/>
          <a:ln>
            <a:noFill/>
          </a:ln>
        </p:spPr>
        <p:txBody>
          <a:bodyPr lIns="90000" tIns="46800" rIns="90000" bIns="46800" anchor="ctr"/>
          <a:lstStyle/>
          <a:p>
            <a:r>
              <a:rPr lang="en-US" sz="900" b="0" strike="noStrike" spc="-1">
                <a:solidFill>
                  <a:srgbClr val="FFFFFF"/>
                </a:solidFill>
                <a:latin typeface="Arial"/>
              </a:rPr>
              <a:t>Copyright © 2023 AACE</a:t>
            </a:r>
            <a:r>
              <a:rPr lang="en-US" sz="900" b="0" strike="noStrike" spc="-1">
                <a:solidFill>
                  <a:srgbClr val="FFFFFF"/>
                </a:solidFill>
                <a:latin typeface="Arial"/>
                <a:hlinkClick r:id="rId4"/>
              </a:rPr>
              <a:t> Terms and Conditions</a:t>
            </a:r>
            <a:endParaRPr lang="en-US" sz="900" b="0" strike="noStrike" spc="-1">
              <a:solidFill>
                <a:srgbClr val="FFFFFF"/>
              </a:solidFill>
              <a:latin typeface="Arial"/>
            </a:endParaRPr>
          </a:p>
        </p:txBody>
      </p:sp>
      <p:pic>
        <p:nvPicPr>
          <p:cNvPr id="61" name="Logo"/>
          <p:cNvPicPr/>
          <p:nvPr/>
        </p:nvPicPr>
        <p:blipFill>
          <a:blip r:embed="rId5" cstate="print"/>
          <a:stretch/>
        </p:blipFill>
        <p:spPr>
          <a:xfrm>
            <a:off x="79560" y="6064200"/>
            <a:ext cx="707760" cy="793800"/>
          </a:xfrm>
          <a:prstGeom prst="rect">
            <a:avLst/>
          </a:prstGeom>
          <a:ln>
            <a:noFill/>
          </a:ln>
        </p:spPr>
      </p:pic>
    </p:spTree>
  </p:cSld>
  <p:clrMapOvr>
    <a:masterClrMapping/>
  </p:clrMapOvr>
  <p:transition>
    <p:wipe dir="r"/>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CustomShape 1"/>
          <p:cNvSpPr/>
          <p:nvPr/>
        </p:nvSpPr>
        <p:spPr>
          <a:xfrm>
            <a:off x="79200" y="79200"/>
            <a:ext cx="8985600" cy="158760"/>
          </a:xfrm>
          <a:prstGeom prst="rect">
            <a:avLst/>
          </a:prstGeom>
          <a:noFill/>
          <a:ln>
            <a:noFill/>
          </a:ln>
        </p:spPr>
        <p:style>
          <a:lnRef idx="0">
            <a:scrgbClr r="0" g="0" b="0"/>
          </a:lnRef>
          <a:fillRef idx="0">
            <a:scrgbClr r="0" g="0" b="0"/>
          </a:fillRef>
          <a:effectRef idx="0">
            <a:scrgbClr r="0" g="0" b="0"/>
          </a:effectRef>
          <a:fontRef idx="minor"/>
        </p:style>
      </p:sp>
      <p:pic>
        <p:nvPicPr>
          <p:cNvPr id="63" name="Main graphic"/>
          <p:cNvPicPr/>
          <p:nvPr/>
        </p:nvPicPr>
        <p:blipFill>
          <a:blip r:embed="rId3" cstate="print"/>
          <a:stretch/>
        </p:blipFill>
        <p:spPr>
          <a:xfrm>
            <a:off x="1443240" y="762120"/>
            <a:ext cx="6307920" cy="4984200"/>
          </a:xfrm>
          <a:prstGeom prst="rect">
            <a:avLst/>
          </a:prstGeom>
          <a:ln>
            <a:noFill/>
          </a:ln>
        </p:spPr>
      </p:pic>
      <p:sp>
        <p:nvSpPr>
          <p:cNvPr id="64" name="TextShape 2"/>
          <p:cNvSpPr txBox="1"/>
          <p:nvPr/>
        </p:nvSpPr>
        <p:spPr>
          <a:xfrm>
            <a:off x="952560" y="6477120"/>
            <a:ext cx="8254800" cy="231120"/>
          </a:xfrm>
          <a:prstGeom prst="rect">
            <a:avLst/>
          </a:prstGeom>
          <a:noFill/>
          <a:ln>
            <a:noFill/>
          </a:ln>
        </p:spPr>
        <p:txBody>
          <a:bodyPr lIns="90000" tIns="45000" rIns="90000" bIns="45000"/>
          <a:lstStyle/>
          <a:p>
            <a:r>
              <a:rPr lang="en-US" sz="900" b="0" i="1" strike="noStrike" spc="-1">
                <a:solidFill>
                  <a:srgbClr val="FFFFFF"/>
                </a:solidFill>
                <a:latin typeface="Arial"/>
              </a:rPr>
              <a:t>Endocrine Practice </a:t>
            </a:r>
            <a:r>
              <a:rPr lang="en-US" sz="900" b="0" strike="noStrike" spc="-1">
                <a:solidFill>
                  <a:srgbClr val="FFFFFF"/>
                </a:solidFill>
                <a:latin typeface="Arial"/>
              </a:rPr>
              <a:t> 2023 29305-340DOI: (10.1016/j.eprac.2023.02.001) </a:t>
            </a:r>
          </a:p>
        </p:txBody>
      </p:sp>
      <p:sp>
        <p:nvSpPr>
          <p:cNvPr id="65" name="TextShape 3"/>
          <p:cNvSpPr txBox="1"/>
          <p:nvPr/>
        </p:nvSpPr>
        <p:spPr>
          <a:xfrm>
            <a:off x="952560" y="6624000"/>
            <a:ext cx="5556240" cy="231120"/>
          </a:xfrm>
          <a:prstGeom prst="rect">
            <a:avLst/>
          </a:prstGeom>
          <a:noFill/>
          <a:ln>
            <a:noFill/>
          </a:ln>
        </p:spPr>
        <p:txBody>
          <a:bodyPr lIns="90000" tIns="46800" rIns="90000" bIns="46800" anchor="ctr"/>
          <a:lstStyle/>
          <a:p>
            <a:r>
              <a:rPr lang="en-US" sz="900" b="0" strike="noStrike" spc="-1">
                <a:solidFill>
                  <a:srgbClr val="FFFFFF"/>
                </a:solidFill>
                <a:latin typeface="Arial"/>
              </a:rPr>
              <a:t>Copyright © 2023 AACE</a:t>
            </a:r>
            <a:r>
              <a:rPr lang="en-US" sz="900" b="0" strike="noStrike" spc="-1">
                <a:solidFill>
                  <a:srgbClr val="FFFFFF"/>
                </a:solidFill>
                <a:latin typeface="Arial"/>
                <a:hlinkClick r:id="rId4"/>
              </a:rPr>
              <a:t> Terms and Conditions</a:t>
            </a:r>
            <a:endParaRPr lang="en-US" sz="900" b="0" strike="noStrike" spc="-1">
              <a:solidFill>
                <a:srgbClr val="FFFFFF"/>
              </a:solidFill>
              <a:latin typeface="Arial"/>
            </a:endParaRPr>
          </a:p>
        </p:txBody>
      </p:sp>
      <p:pic>
        <p:nvPicPr>
          <p:cNvPr id="66" name="Logo"/>
          <p:cNvPicPr/>
          <p:nvPr/>
        </p:nvPicPr>
        <p:blipFill>
          <a:blip r:embed="rId5" cstate="print"/>
          <a:stretch/>
        </p:blipFill>
        <p:spPr>
          <a:xfrm>
            <a:off x="79560" y="6064200"/>
            <a:ext cx="707760" cy="793800"/>
          </a:xfrm>
          <a:prstGeom prst="rect">
            <a:avLst/>
          </a:prstGeom>
          <a:ln>
            <a:noFill/>
          </a:ln>
        </p:spPr>
      </p:pic>
    </p:spTree>
  </p:cSld>
  <p:clrMapOvr>
    <a:masterClrMapping/>
  </p:clrMapOvr>
  <p:transition>
    <p:wipe dir="r"/>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CustomShape 1"/>
          <p:cNvSpPr/>
          <p:nvPr/>
        </p:nvSpPr>
        <p:spPr>
          <a:xfrm>
            <a:off x="79200" y="79200"/>
            <a:ext cx="8985600" cy="158760"/>
          </a:xfrm>
          <a:prstGeom prst="rect">
            <a:avLst/>
          </a:prstGeom>
          <a:noFill/>
          <a:ln>
            <a:noFill/>
          </a:ln>
        </p:spPr>
        <p:style>
          <a:lnRef idx="0">
            <a:scrgbClr r="0" g="0" b="0"/>
          </a:lnRef>
          <a:fillRef idx="0">
            <a:scrgbClr r="0" g="0" b="0"/>
          </a:fillRef>
          <a:effectRef idx="0">
            <a:scrgbClr r="0" g="0" b="0"/>
          </a:effectRef>
          <a:fontRef idx="minor"/>
        </p:style>
      </p:sp>
      <p:pic>
        <p:nvPicPr>
          <p:cNvPr id="68" name="Main graphic"/>
          <p:cNvPicPr/>
          <p:nvPr/>
        </p:nvPicPr>
        <p:blipFill>
          <a:blip r:embed="rId3" cstate="print"/>
          <a:stretch/>
        </p:blipFill>
        <p:spPr>
          <a:xfrm>
            <a:off x="1443240" y="762120"/>
            <a:ext cx="6307920" cy="4984200"/>
          </a:xfrm>
          <a:prstGeom prst="rect">
            <a:avLst/>
          </a:prstGeom>
          <a:ln>
            <a:noFill/>
          </a:ln>
        </p:spPr>
      </p:pic>
      <p:sp>
        <p:nvSpPr>
          <p:cNvPr id="69" name="TextShape 2"/>
          <p:cNvSpPr txBox="1"/>
          <p:nvPr/>
        </p:nvSpPr>
        <p:spPr>
          <a:xfrm>
            <a:off x="952560" y="6477120"/>
            <a:ext cx="8254800" cy="231120"/>
          </a:xfrm>
          <a:prstGeom prst="rect">
            <a:avLst/>
          </a:prstGeom>
          <a:noFill/>
          <a:ln>
            <a:noFill/>
          </a:ln>
        </p:spPr>
        <p:txBody>
          <a:bodyPr lIns="90000" tIns="45000" rIns="90000" bIns="45000"/>
          <a:lstStyle/>
          <a:p>
            <a:r>
              <a:rPr lang="en-US" sz="900" b="0" i="1" strike="noStrike" spc="-1">
                <a:solidFill>
                  <a:srgbClr val="FFFFFF"/>
                </a:solidFill>
                <a:latin typeface="Arial"/>
              </a:rPr>
              <a:t>Endocrine Practice </a:t>
            </a:r>
            <a:r>
              <a:rPr lang="en-US" sz="900" b="0" strike="noStrike" spc="-1">
                <a:solidFill>
                  <a:srgbClr val="FFFFFF"/>
                </a:solidFill>
                <a:latin typeface="Arial"/>
              </a:rPr>
              <a:t> 2023 29305-340DOI: (10.1016/j.eprac.2023.02.001) </a:t>
            </a:r>
          </a:p>
        </p:txBody>
      </p:sp>
      <p:sp>
        <p:nvSpPr>
          <p:cNvPr id="70" name="TextShape 3"/>
          <p:cNvSpPr txBox="1"/>
          <p:nvPr/>
        </p:nvSpPr>
        <p:spPr>
          <a:xfrm>
            <a:off x="952560" y="6624000"/>
            <a:ext cx="5556240" cy="231120"/>
          </a:xfrm>
          <a:prstGeom prst="rect">
            <a:avLst/>
          </a:prstGeom>
          <a:noFill/>
          <a:ln>
            <a:noFill/>
          </a:ln>
        </p:spPr>
        <p:txBody>
          <a:bodyPr lIns="90000" tIns="46800" rIns="90000" bIns="46800" anchor="ctr"/>
          <a:lstStyle/>
          <a:p>
            <a:r>
              <a:rPr lang="en-US" sz="900" b="0" strike="noStrike" spc="-1">
                <a:solidFill>
                  <a:srgbClr val="FFFFFF"/>
                </a:solidFill>
                <a:latin typeface="Arial"/>
              </a:rPr>
              <a:t>Copyright © 2023 AACE</a:t>
            </a:r>
            <a:r>
              <a:rPr lang="en-US" sz="900" b="0" strike="noStrike" spc="-1">
                <a:solidFill>
                  <a:srgbClr val="FFFFFF"/>
                </a:solidFill>
                <a:latin typeface="Arial"/>
                <a:hlinkClick r:id="rId4"/>
              </a:rPr>
              <a:t> Terms and Conditions</a:t>
            </a:r>
            <a:endParaRPr lang="en-US" sz="900" b="0" strike="noStrike" spc="-1">
              <a:solidFill>
                <a:srgbClr val="FFFFFF"/>
              </a:solidFill>
              <a:latin typeface="Arial"/>
            </a:endParaRPr>
          </a:p>
        </p:txBody>
      </p:sp>
      <p:pic>
        <p:nvPicPr>
          <p:cNvPr id="71" name="Logo"/>
          <p:cNvPicPr/>
          <p:nvPr/>
        </p:nvPicPr>
        <p:blipFill>
          <a:blip r:embed="rId5" cstate="print"/>
          <a:stretch/>
        </p:blipFill>
        <p:spPr>
          <a:xfrm>
            <a:off x="79560" y="6064200"/>
            <a:ext cx="707760" cy="793800"/>
          </a:xfrm>
          <a:prstGeom prst="rect">
            <a:avLst/>
          </a:prstGeom>
          <a:ln>
            <a:noFill/>
          </a:ln>
        </p:spPr>
      </p:pic>
    </p:spTree>
  </p:cSld>
  <p:clrMapOvr>
    <a:masterClrMapping/>
  </p:clrMapOvr>
  <p:transition>
    <p:wipe dir="r"/>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CustomShape 1"/>
          <p:cNvSpPr/>
          <p:nvPr/>
        </p:nvSpPr>
        <p:spPr>
          <a:xfrm>
            <a:off x="79200" y="79200"/>
            <a:ext cx="8985600" cy="158760"/>
          </a:xfrm>
          <a:prstGeom prst="rect">
            <a:avLst/>
          </a:prstGeom>
          <a:noFill/>
          <a:ln>
            <a:noFill/>
          </a:ln>
        </p:spPr>
        <p:style>
          <a:lnRef idx="0">
            <a:scrgbClr r="0" g="0" b="0"/>
          </a:lnRef>
          <a:fillRef idx="0">
            <a:scrgbClr r="0" g="0" b="0"/>
          </a:fillRef>
          <a:effectRef idx="0">
            <a:scrgbClr r="0" g="0" b="0"/>
          </a:effectRef>
          <a:fontRef idx="minor"/>
        </p:style>
      </p:sp>
      <p:pic>
        <p:nvPicPr>
          <p:cNvPr id="73" name="Main graphic"/>
          <p:cNvPicPr/>
          <p:nvPr/>
        </p:nvPicPr>
        <p:blipFill>
          <a:blip r:embed="rId3" cstate="print"/>
          <a:stretch/>
        </p:blipFill>
        <p:spPr>
          <a:xfrm>
            <a:off x="1443240" y="762120"/>
            <a:ext cx="6307920" cy="4984200"/>
          </a:xfrm>
          <a:prstGeom prst="rect">
            <a:avLst/>
          </a:prstGeom>
          <a:ln>
            <a:noFill/>
          </a:ln>
        </p:spPr>
      </p:pic>
      <p:sp>
        <p:nvSpPr>
          <p:cNvPr id="74" name="TextShape 2"/>
          <p:cNvSpPr txBox="1"/>
          <p:nvPr/>
        </p:nvSpPr>
        <p:spPr>
          <a:xfrm>
            <a:off x="952560" y="6477120"/>
            <a:ext cx="8254800" cy="231120"/>
          </a:xfrm>
          <a:prstGeom prst="rect">
            <a:avLst/>
          </a:prstGeom>
          <a:noFill/>
          <a:ln>
            <a:noFill/>
          </a:ln>
        </p:spPr>
        <p:txBody>
          <a:bodyPr lIns="90000" tIns="45000" rIns="90000" bIns="45000"/>
          <a:lstStyle/>
          <a:p>
            <a:r>
              <a:rPr lang="en-US" sz="900" b="0" i="1" strike="noStrike" spc="-1">
                <a:solidFill>
                  <a:srgbClr val="FFFFFF"/>
                </a:solidFill>
                <a:latin typeface="Arial"/>
              </a:rPr>
              <a:t>Endocrine Practice </a:t>
            </a:r>
            <a:r>
              <a:rPr lang="en-US" sz="900" b="0" strike="noStrike" spc="-1">
                <a:solidFill>
                  <a:srgbClr val="FFFFFF"/>
                </a:solidFill>
                <a:latin typeface="Arial"/>
              </a:rPr>
              <a:t> 2023 29305-340DOI: (10.1016/j.eprac.2023.02.001) </a:t>
            </a:r>
          </a:p>
        </p:txBody>
      </p:sp>
      <p:sp>
        <p:nvSpPr>
          <p:cNvPr id="75" name="TextShape 3"/>
          <p:cNvSpPr txBox="1"/>
          <p:nvPr/>
        </p:nvSpPr>
        <p:spPr>
          <a:xfrm>
            <a:off x="952560" y="6624000"/>
            <a:ext cx="5556240" cy="231120"/>
          </a:xfrm>
          <a:prstGeom prst="rect">
            <a:avLst/>
          </a:prstGeom>
          <a:noFill/>
          <a:ln>
            <a:noFill/>
          </a:ln>
        </p:spPr>
        <p:txBody>
          <a:bodyPr lIns="90000" tIns="46800" rIns="90000" bIns="46800" anchor="ctr"/>
          <a:lstStyle/>
          <a:p>
            <a:r>
              <a:rPr lang="en-US" sz="900" b="0" strike="noStrike" spc="-1">
                <a:solidFill>
                  <a:srgbClr val="FFFFFF"/>
                </a:solidFill>
                <a:latin typeface="Arial"/>
              </a:rPr>
              <a:t>Copyright © 2023 AACE</a:t>
            </a:r>
            <a:r>
              <a:rPr lang="en-US" sz="900" b="0" strike="noStrike" spc="-1">
                <a:solidFill>
                  <a:srgbClr val="FFFFFF"/>
                </a:solidFill>
                <a:latin typeface="Arial"/>
                <a:hlinkClick r:id="rId4"/>
              </a:rPr>
              <a:t> Terms and Conditions</a:t>
            </a:r>
            <a:endParaRPr lang="en-US" sz="900" b="0" strike="noStrike" spc="-1">
              <a:solidFill>
                <a:srgbClr val="FFFFFF"/>
              </a:solidFill>
              <a:latin typeface="Arial"/>
            </a:endParaRPr>
          </a:p>
        </p:txBody>
      </p:sp>
      <p:pic>
        <p:nvPicPr>
          <p:cNvPr id="76" name="Logo"/>
          <p:cNvPicPr/>
          <p:nvPr/>
        </p:nvPicPr>
        <p:blipFill>
          <a:blip r:embed="rId5" cstate="print"/>
          <a:stretch/>
        </p:blipFill>
        <p:spPr>
          <a:xfrm>
            <a:off x="79560" y="6064200"/>
            <a:ext cx="707760" cy="793800"/>
          </a:xfrm>
          <a:prstGeom prst="rect">
            <a:avLst/>
          </a:prstGeom>
          <a:ln>
            <a:noFill/>
          </a:ln>
        </p:spPr>
      </p:pic>
    </p:spTree>
  </p:cSld>
  <p:clrMapOvr>
    <a:masterClrMapping/>
  </p:clrMapOvr>
  <p:transition>
    <p:wipe dir="r"/>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CustomShape 1"/>
          <p:cNvSpPr/>
          <p:nvPr/>
        </p:nvSpPr>
        <p:spPr>
          <a:xfrm>
            <a:off x="79200" y="79200"/>
            <a:ext cx="8985600" cy="158760"/>
          </a:xfrm>
          <a:prstGeom prst="rect">
            <a:avLst/>
          </a:prstGeom>
          <a:noFill/>
          <a:ln>
            <a:noFill/>
          </a:ln>
        </p:spPr>
        <p:style>
          <a:lnRef idx="0">
            <a:scrgbClr r="0" g="0" b="0"/>
          </a:lnRef>
          <a:fillRef idx="0">
            <a:scrgbClr r="0" g="0" b="0"/>
          </a:fillRef>
          <a:effectRef idx="0">
            <a:scrgbClr r="0" g="0" b="0"/>
          </a:effectRef>
          <a:fontRef idx="minor"/>
        </p:style>
      </p:sp>
      <p:pic>
        <p:nvPicPr>
          <p:cNvPr id="78" name="Main graphic"/>
          <p:cNvPicPr/>
          <p:nvPr/>
        </p:nvPicPr>
        <p:blipFill>
          <a:blip r:embed="rId3" cstate="print"/>
          <a:stretch/>
        </p:blipFill>
        <p:spPr>
          <a:xfrm>
            <a:off x="1443240" y="762120"/>
            <a:ext cx="6307920" cy="4984200"/>
          </a:xfrm>
          <a:prstGeom prst="rect">
            <a:avLst/>
          </a:prstGeom>
          <a:ln>
            <a:noFill/>
          </a:ln>
        </p:spPr>
      </p:pic>
      <p:sp>
        <p:nvSpPr>
          <p:cNvPr id="79" name="TextShape 2"/>
          <p:cNvSpPr txBox="1"/>
          <p:nvPr/>
        </p:nvSpPr>
        <p:spPr>
          <a:xfrm>
            <a:off x="952560" y="6477120"/>
            <a:ext cx="8254800" cy="231120"/>
          </a:xfrm>
          <a:prstGeom prst="rect">
            <a:avLst/>
          </a:prstGeom>
          <a:noFill/>
          <a:ln>
            <a:noFill/>
          </a:ln>
        </p:spPr>
        <p:txBody>
          <a:bodyPr lIns="90000" tIns="45000" rIns="90000" bIns="45000"/>
          <a:lstStyle/>
          <a:p>
            <a:r>
              <a:rPr lang="en-US" sz="900" b="0" i="1" strike="noStrike" spc="-1">
                <a:solidFill>
                  <a:srgbClr val="FFFFFF"/>
                </a:solidFill>
                <a:latin typeface="Arial"/>
              </a:rPr>
              <a:t>Endocrine Practice </a:t>
            </a:r>
            <a:r>
              <a:rPr lang="en-US" sz="900" b="0" strike="noStrike" spc="-1">
                <a:solidFill>
                  <a:srgbClr val="FFFFFF"/>
                </a:solidFill>
                <a:latin typeface="Arial"/>
              </a:rPr>
              <a:t> 2023 29305-340DOI: (10.1016/j.eprac.2023.02.001) </a:t>
            </a:r>
          </a:p>
        </p:txBody>
      </p:sp>
      <p:sp>
        <p:nvSpPr>
          <p:cNvPr id="80" name="TextShape 3"/>
          <p:cNvSpPr txBox="1"/>
          <p:nvPr/>
        </p:nvSpPr>
        <p:spPr>
          <a:xfrm>
            <a:off x="952560" y="6624000"/>
            <a:ext cx="5556240" cy="231120"/>
          </a:xfrm>
          <a:prstGeom prst="rect">
            <a:avLst/>
          </a:prstGeom>
          <a:noFill/>
          <a:ln>
            <a:noFill/>
          </a:ln>
        </p:spPr>
        <p:txBody>
          <a:bodyPr lIns="90000" tIns="46800" rIns="90000" bIns="46800" anchor="ctr"/>
          <a:lstStyle/>
          <a:p>
            <a:r>
              <a:rPr lang="en-US" sz="900" b="0" strike="noStrike" spc="-1">
                <a:solidFill>
                  <a:srgbClr val="FFFFFF"/>
                </a:solidFill>
                <a:latin typeface="Arial"/>
              </a:rPr>
              <a:t>Copyright © 2023 AACE</a:t>
            </a:r>
            <a:r>
              <a:rPr lang="en-US" sz="900" b="0" strike="noStrike" spc="-1">
                <a:solidFill>
                  <a:srgbClr val="FFFFFF"/>
                </a:solidFill>
                <a:latin typeface="Arial"/>
                <a:hlinkClick r:id="rId4"/>
              </a:rPr>
              <a:t> Terms and Conditions</a:t>
            </a:r>
            <a:endParaRPr lang="en-US" sz="900" b="0" strike="noStrike" spc="-1">
              <a:solidFill>
                <a:srgbClr val="FFFFFF"/>
              </a:solidFill>
              <a:latin typeface="Arial"/>
            </a:endParaRPr>
          </a:p>
        </p:txBody>
      </p:sp>
      <p:pic>
        <p:nvPicPr>
          <p:cNvPr id="81" name="Logo"/>
          <p:cNvPicPr/>
          <p:nvPr/>
        </p:nvPicPr>
        <p:blipFill>
          <a:blip r:embed="rId5" cstate="print"/>
          <a:stretch/>
        </p:blipFill>
        <p:spPr>
          <a:xfrm>
            <a:off x="79560" y="6064200"/>
            <a:ext cx="707760" cy="793800"/>
          </a:xfrm>
          <a:prstGeom prst="rect">
            <a:avLst/>
          </a:prstGeom>
          <a:ln>
            <a:noFill/>
          </a:ln>
        </p:spPr>
      </p:pic>
    </p:spTree>
  </p:cSld>
  <p:clrMapOvr>
    <a:masterClrMapping/>
  </p:clrMapOvr>
  <p:transition>
    <p:wipe dir="r"/>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CustomShape 1"/>
          <p:cNvSpPr/>
          <p:nvPr/>
        </p:nvSpPr>
        <p:spPr>
          <a:xfrm>
            <a:off x="79200" y="79200"/>
            <a:ext cx="8985600" cy="158760"/>
          </a:xfrm>
          <a:prstGeom prst="rect">
            <a:avLst/>
          </a:prstGeom>
          <a:noFill/>
          <a:ln>
            <a:noFill/>
          </a:ln>
        </p:spPr>
        <p:style>
          <a:lnRef idx="0">
            <a:scrgbClr r="0" g="0" b="0"/>
          </a:lnRef>
          <a:fillRef idx="0">
            <a:scrgbClr r="0" g="0" b="0"/>
          </a:fillRef>
          <a:effectRef idx="0">
            <a:scrgbClr r="0" g="0" b="0"/>
          </a:effectRef>
          <a:fontRef idx="minor"/>
        </p:style>
      </p:sp>
      <p:pic>
        <p:nvPicPr>
          <p:cNvPr id="83" name="Main graphic"/>
          <p:cNvPicPr/>
          <p:nvPr/>
        </p:nvPicPr>
        <p:blipFill>
          <a:blip r:embed="rId3" cstate="print"/>
          <a:stretch/>
        </p:blipFill>
        <p:spPr>
          <a:xfrm>
            <a:off x="1443240" y="762120"/>
            <a:ext cx="6307920" cy="4984200"/>
          </a:xfrm>
          <a:prstGeom prst="rect">
            <a:avLst/>
          </a:prstGeom>
          <a:ln>
            <a:noFill/>
          </a:ln>
        </p:spPr>
      </p:pic>
      <p:sp>
        <p:nvSpPr>
          <p:cNvPr id="84" name="TextShape 2"/>
          <p:cNvSpPr txBox="1"/>
          <p:nvPr/>
        </p:nvSpPr>
        <p:spPr>
          <a:xfrm>
            <a:off x="952560" y="6477120"/>
            <a:ext cx="8254800" cy="231120"/>
          </a:xfrm>
          <a:prstGeom prst="rect">
            <a:avLst/>
          </a:prstGeom>
          <a:noFill/>
          <a:ln>
            <a:noFill/>
          </a:ln>
        </p:spPr>
        <p:txBody>
          <a:bodyPr lIns="90000" tIns="45000" rIns="90000" bIns="45000"/>
          <a:lstStyle/>
          <a:p>
            <a:r>
              <a:rPr lang="en-US" sz="900" b="0" i="1" strike="noStrike" spc="-1">
                <a:solidFill>
                  <a:srgbClr val="FFFFFF"/>
                </a:solidFill>
                <a:latin typeface="Arial"/>
              </a:rPr>
              <a:t>Endocrine Practice </a:t>
            </a:r>
            <a:r>
              <a:rPr lang="en-US" sz="900" b="0" strike="noStrike" spc="-1">
                <a:solidFill>
                  <a:srgbClr val="FFFFFF"/>
                </a:solidFill>
                <a:latin typeface="Arial"/>
              </a:rPr>
              <a:t> 2023 29305-340DOI: (10.1016/j.eprac.2023.02.001) </a:t>
            </a:r>
          </a:p>
        </p:txBody>
      </p:sp>
      <p:sp>
        <p:nvSpPr>
          <p:cNvPr id="85" name="TextShape 3"/>
          <p:cNvSpPr txBox="1"/>
          <p:nvPr/>
        </p:nvSpPr>
        <p:spPr>
          <a:xfrm>
            <a:off x="952560" y="6624000"/>
            <a:ext cx="5556240" cy="231120"/>
          </a:xfrm>
          <a:prstGeom prst="rect">
            <a:avLst/>
          </a:prstGeom>
          <a:noFill/>
          <a:ln>
            <a:noFill/>
          </a:ln>
        </p:spPr>
        <p:txBody>
          <a:bodyPr lIns="90000" tIns="46800" rIns="90000" bIns="46800" anchor="ctr"/>
          <a:lstStyle/>
          <a:p>
            <a:r>
              <a:rPr lang="en-US" sz="900" b="0" strike="noStrike" spc="-1">
                <a:solidFill>
                  <a:srgbClr val="FFFFFF"/>
                </a:solidFill>
                <a:latin typeface="Arial"/>
              </a:rPr>
              <a:t>Copyright © 2023 AACE</a:t>
            </a:r>
            <a:r>
              <a:rPr lang="en-US" sz="900" b="0" strike="noStrike" spc="-1">
                <a:solidFill>
                  <a:srgbClr val="FFFFFF"/>
                </a:solidFill>
                <a:latin typeface="Arial"/>
                <a:hlinkClick r:id="rId4"/>
              </a:rPr>
              <a:t> Terms and Conditions</a:t>
            </a:r>
            <a:endParaRPr lang="en-US" sz="900" b="0" strike="noStrike" spc="-1">
              <a:solidFill>
                <a:srgbClr val="FFFFFF"/>
              </a:solidFill>
              <a:latin typeface="Arial"/>
            </a:endParaRPr>
          </a:p>
        </p:txBody>
      </p:sp>
      <p:pic>
        <p:nvPicPr>
          <p:cNvPr id="86" name="Logo"/>
          <p:cNvPicPr/>
          <p:nvPr/>
        </p:nvPicPr>
        <p:blipFill>
          <a:blip r:embed="rId5" cstate="print"/>
          <a:stretch/>
        </p:blipFill>
        <p:spPr>
          <a:xfrm>
            <a:off x="79560" y="6064200"/>
            <a:ext cx="707760" cy="793800"/>
          </a:xfrm>
          <a:prstGeom prst="rect">
            <a:avLst/>
          </a:prstGeom>
          <a:ln>
            <a:noFill/>
          </a:ln>
        </p:spPr>
      </p:pic>
    </p:spTree>
  </p:cSld>
  <p:clrMapOvr>
    <a:masterClrMapping/>
  </p:clrMapOvr>
  <p:transition>
    <p:wipe dir="r"/>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CustomShape 1"/>
          <p:cNvSpPr/>
          <p:nvPr/>
        </p:nvSpPr>
        <p:spPr>
          <a:xfrm>
            <a:off x="79200" y="79200"/>
            <a:ext cx="8985600" cy="158760"/>
          </a:xfrm>
          <a:prstGeom prst="rect">
            <a:avLst/>
          </a:prstGeom>
          <a:noFill/>
          <a:ln>
            <a:noFill/>
          </a:ln>
        </p:spPr>
        <p:style>
          <a:lnRef idx="0">
            <a:scrgbClr r="0" g="0" b="0"/>
          </a:lnRef>
          <a:fillRef idx="0">
            <a:scrgbClr r="0" g="0" b="0"/>
          </a:fillRef>
          <a:effectRef idx="0">
            <a:scrgbClr r="0" g="0" b="0"/>
          </a:effectRef>
          <a:fontRef idx="minor"/>
        </p:style>
      </p:sp>
      <p:pic>
        <p:nvPicPr>
          <p:cNvPr id="88" name="Main graphic"/>
          <p:cNvPicPr/>
          <p:nvPr/>
        </p:nvPicPr>
        <p:blipFill>
          <a:blip r:embed="rId3" cstate="print"/>
          <a:stretch/>
        </p:blipFill>
        <p:spPr>
          <a:xfrm>
            <a:off x="1443240" y="762120"/>
            <a:ext cx="6307920" cy="4984200"/>
          </a:xfrm>
          <a:prstGeom prst="rect">
            <a:avLst/>
          </a:prstGeom>
          <a:ln>
            <a:noFill/>
          </a:ln>
        </p:spPr>
      </p:pic>
      <p:sp>
        <p:nvSpPr>
          <p:cNvPr id="89" name="TextShape 2"/>
          <p:cNvSpPr txBox="1"/>
          <p:nvPr/>
        </p:nvSpPr>
        <p:spPr>
          <a:xfrm>
            <a:off x="952560" y="6477120"/>
            <a:ext cx="8254800" cy="231120"/>
          </a:xfrm>
          <a:prstGeom prst="rect">
            <a:avLst/>
          </a:prstGeom>
          <a:noFill/>
          <a:ln>
            <a:noFill/>
          </a:ln>
        </p:spPr>
        <p:txBody>
          <a:bodyPr lIns="90000" tIns="45000" rIns="90000" bIns="45000"/>
          <a:lstStyle/>
          <a:p>
            <a:r>
              <a:rPr lang="en-US" sz="900" b="0" i="1" strike="noStrike" spc="-1">
                <a:solidFill>
                  <a:srgbClr val="FFFFFF"/>
                </a:solidFill>
                <a:latin typeface="Arial"/>
              </a:rPr>
              <a:t>Endocrine Practice </a:t>
            </a:r>
            <a:r>
              <a:rPr lang="en-US" sz="900" b="0" strike="noStrike" spc="-1">
                <a:solidFill>
                  <a:srgbClr val="FFFFFF"/>
                </a:solidFill>
                <a:latin typeface="Arial"/>
              </a:rPr>
              <a:t> 2023 29305-340DOI: (10.1016/j.eprac.2023.02.001) </a:t>
            </a:r>
          </a:p>
        </p:txBody>
      </p:sp>
      <p:sp>
        <p:nvSpPr>
          <p:cNvPr id="90" name="TextShape 3"/>
          <p:cNvSpPr txBox="1"/>
          <p:nvPr/>
        </p:nvSpPr>
        <p:spPr>
          <a:xfrm>
            <a:off x="952560" y="6624000"/>
            <a:ext cx="5556240" cy="231120"/>
          </a:xfrm>
          <a:prstGeom prst="rect">
            <a:avLst/>
          </a:prstGeom>
          <a:noFill/>
          <a:ln>
            <a:noFill/>
          </a:ln>
        </p:spPr>
        <p:txBody>
          <a:bodyPr lIns="90000" tIns="46800" rIns="90000" bIns="46800" anchor="ctr"/>
          <a:lstStyle/>
          <a:p>
            <a:r>
              <a:rPr lang="en-US" sz="900" b="0" strike="noStrike" spc="-1">
                <a:solidFill>
                  <a:srgbClr val="FFFFFF"/>
                </a:solidFill>
                <a:latin typeface="Arial"/>
              </a:rPr>
              <a:t>Copyright © 2023 AACE</a:t>
            </a:r>
            <a:r>
              <a:rPr lang="en-US" sz="900" b="0" strike="noStrike" spc="-1">
                <a:solidFill>
                  <a:srgbClr val="FFFFFF"/>
                </a:solidFill>
                <a:latin typeface="Arial"/>
                <a:hlinkClick r:id="rId4"/>
              </a:rPr>
              <a:t> Terms and Conditions</a:t>
            </a:r>
            <a:endParaRPr lang="en-US" sz="900" b="0" strike="noStrike" spc="-1">
              <a:solidFill>
                <a:srgbClr val="FFFFFF"/>
              </a:solidFill>
              <a:latin typeface="Arial"/>
            </a:endParaRPr>
          </a:p>
        </p:txBody>
      </p:sp>
      <p:pic>
        <p:nvPicPr>
          <p:cNvPr id="91" name="Logo"/>
          <p:cNvPicPr/>
          <p:nvPr/>
        </p:nvPicPr>
        <p:blipFill>
          <a:blip r:embed="rId5" cstate="print"/>
          <a:stretch/>
        </p:blipFill>
        <p:spPr>
          <a:xfrm>
            <a:off x="79560" y="6064200"/>
            <a:ext cx="707760" cy="793800"/>
          </a:xfrm>
          <a:prstGeom prst="rect">
            <a:avLst/>
          </a:prstGeom>
          <a:ln>
            <a:noFill/>
          </a:ln>
        </p:spPr>
      </p:pic>
    </p:spTree>
  </p:cSld>
  <p:clrMapOvr>
    <a:masterClrMapping/>
  </p:clrMapOvr>
  <p:transition>
    <p:wipe dir="r"/>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CustomShape 1"/>
          <p:cNvSpPr/>
          <p:nvPr/>
        </p:nvSpPr>
        <p:spPr>
          <a:xfrm>
            <a:off x="79200" y="79200"/>
            <a:ext cx="8985600" cy="158760"/>
          </a:xfrm>
          <a:prstGeom prst="rect">
            <a:avLst/>
          </a:prstGeom>
          <a:noFill/>
          <a:ln>
            <a:noFill/>
          </a:ln>
        </p:spPr>
        <p:style>
          <a:lnRef idx="0">
            <a:scrgbClr r="0" g="0" b="0"/>
          </a:lnRef>
          <a:fillRef idx="0">
            <a:scrgbClr r="0" g="0" b="0"/>
          </a:fillRef>
          <a:effectRef idx="0">
            <a:scrgbClr r="0" g="0" b="0"/>
          </a:effectRef>
          <a:fontRef idx="minor"/>
        </p:style>
      </p:sp>
      <p:pic>
        <p:nvPicPr>
          <p:cNvPr id="93" name="Main graphic"/>
          <p:cNvPicPr/>
          <p:nvPr/>
        </p:nvPicPr>
        <p:blipFill>
          <a:blip r:embed="rId3" cstate="print"/>
          <a:stretch/>
        </p:blipFill>
        <p:spPr>
          <a:xfrm>
            <a:off x="1443240" y="762120"/>
            <a:ext cx="6307920" cy="4984200"/>
          </a:xfrm>
          <a:prstGeom prst="rect">
            <a:avLst/>
          </a:prstGeom>
          <a:ln>
            <a:noFill/>
          </a:ln>
        </p:spPr>
      </p:pic>
      <p:sp>
        <p:nvSpPr>
          <p:cNvPr id="94" name="TextShape 2"/>
          <p:cNvSpPr txBox="1"/>
          <p:nvPr/>
        </p:nvSpPr>
        <p:spPr>
          <a:xfrm>
            <a:off x="952560" y="6477120"/>
            <a:ext cx="8254800" cy="231120"/>
          </a:xfrm>
          <a:prstGeom prst="rect">
            <a:avLst/>
          </a:prstGeom>
          <a:noFill/>
          <a:ln>
            <a:noFill/>
          </a:ln>
        </p:spPr>
        <p:txBody>
          <a:bodyPr lIns="90000" tIns="45000" rIns="90000" bIns="45000"/>
          <a:lstStyle/>
          <a:p>
            <a:r>
              <a:rPr lang="en-US" sz="900" b="0" i="1" strike="noStrike" spc="-1">
                <a:solidFill>
                  <a:srgbClr val="FFFFFF"/>
                </a:solidFill>
                <a:latin typeface="Arial"/>
              </a:rPr>
              <a:t>Endocrine Practice </a:t>
            </a:r>
            <a:r>
              <a:rPr lang="en-US" sz="900" b="0" strike="noStrike" spc="-1">
                <a:solidFill>
                  <a:srgbClr val="FFFFFF"/>
                </a:solidFill>
                <a:latin typeface="Arial"/>
              </a:rPr>
              <a:t> 2023 29305-340DOI: (10.1016/j.eprac.2023.02.001) </a:t>
            </a:r>
          </a:p>
        </p:txBody>
      </p:sp>
      <p:sp>
        <p:nvSpPr>
          <p:cNvPr id="95" name="TextShape 3"/>
          <p:cNvSpPr txBox="1"/>
          <p:nvPr/>
        </p:nvSpPr>
        <p:spPr>
          <a:xfrm>
            <a:off x="952560" y="6624000"/>
            <a:ext cx="5556240" cy="231120"/>
          </a:xfrm>
          <a:prstGeom prst="rect">
            <a:avLst/>
          </a:prstGeom>
          <a:noFill/>
          <a:ln>
            <a:noFill/>
          </a:ln>
        </p:spPr>
        <p:txBody>
          <a:bodyPr lIns="90000" tIns="46800" rIns="90000" bIns="46800" anchor="ctr"/>
          <a:lstStyle/>
          <a:p>
            <a:r>
              <a:rPr lang="en-US" sz="900" b="0" strike="noStrike" spc="-1">
                <a:solidFill>
                  <a:srgbClr val="FFFFFF"/>
                </a:solidFill>
                <a:latin typeface="Arial"/>
              </a:rPr>
              <a:t>Copyright © 2023 AACE</a:t>
            </a:r>
            <a:r>
              <a:rPr lang="en-US" sz="900" b="0" strike="noStrike" spc="-1">
                <a:solidFill>
                  <a:srgbClr val="FFFFFF"/>
                </a:solidFill>
                <a:latin typeface="Arial"/>
                <a:hlinkClick r:id="rId4"/>
              </a:rPr>
              <a:t> Terms and Conditions</a:t>
            </a:r>
            <a:endParaRPr lang="en-US" sz="900" b="0" strike="noStrike" spc="-1">
              <a:solidFill>
                <a:srgbClr val="FFFFFF"/>
              </a:solidFill>
              <a:latin typeface="Arial"/>
            </a:endParaRPr>
          </a:p>
        </p:txBody>
      </p:sp>
      <p:pic>
        <p:nvPicPr>
          <p:cNvPr id="96" name="Logo"/>
          <p:cNvPicPr/>
          <p:nvPr/>
        </p:nvPicPr>
        <p:blipFill>
          <a:blip r:embed="rId5" cstate="print"/>
          <a:stretch/>
        </p:blipFill>
        <p:spPr>
          <a:xfrm>
            <a:off x="79560" y="6064200"/>
            <a:ext cx="707760" cy="793800"/>
          </a:xfrm>
          <a:prstGeom prst="rect">
            <a:avLst/>
          </a:prstGeom>
          <a:ln>
            <a:noFill/>
          </a:ln>
        </p:spPr>
      </p:pic>
    </p:spTree>
  </p:cSld>
  <p:clrMapOvr>
    <a:masterClrMapping/>
  </p:clrMapOvr>
  <p:transition>
    <p:wipe dir="r"/>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CustomShape 1"/>
          <p:cNvSpPr/>
          <p:nvPr/>
        </p:nvSpPr>
        <p:spPr>
          <a:xfrm>
            <a:off x="79200" y="79200"/>
            <a:ext cx="8985600" cy="158760"/>
          </a:xfrm>
          <a:prstGeom prst="rect">
            <a:avLst/>
          </a:prstGeom>
          <a:noFill/>
          <a:ln>
            <a:noFill/>
          </a:ln>
        </p:spPr>
        <p:style>
          <a:lnRef idx="0">
            <a:scrgbClr r="0" g="0" b="0"/>
          </a:lnRef>
          <a:fillRef idx="0">
            <a:scrgbClr r="0" g="0" b="0"/>
          </a:fillRef>
          <a:effectRef idx="0">
            <a:scrgbClr r="0" g="0" b="0"/>
          </a:effectRef>
          <a:fontRef idx="minor"/>
        </p:style>
      </p:sp>
      <p:pic>
        <p:nvPicPr>
          <p:cNvPr id="98" name="Main graphic"/>
          <p:cNvPicPr/>
          <p:nvPr/>
        </p:nvPicPr>
        <p:blipFill>
          <a:blip r:embed="rId3" cstate="print"/>
          <a:stretch/>
        </p:blipFill>
        <p:spPr>
          <a:xfrm>
            <a:off x="1443240" y="762120"/>
            <a:ext cx="6307920" cy="4984200"/>
          </a:xfrm>
          <a:prstGeom prst="rect">
            <a:avLst/>
          </a:prstGeom>
          <a:ln>
            <a:noFill/>
          </a:ln>
        </p:spPr>
      </p:pic>
      <p:sp>
        <p:nvSpPr>
          <p:cNvPr id="99" name="TextShape 2"/>
          <p:cNvSpPr txBox="1"/>
          <p:nvPr/>
        </p:nvSpPr>
        <p:spPr>
          <a:xfrm>
            <a:off x="952560" y="6477120"/>
            <a:ext cx="8254800" cy="231120"/>
          </a:xfrm>
          <a:prstGeom prst="rect">
            <a:avLst/>
          </a:prstGeom>
          <a:noFill/>
          <a:ln>
            <a:noFill/>
          </a:ln>
        </p:spPr>
        <p:txBody>
          <a:bodyPr lIns="90000" tIns="45000" rIns="90000" bIns="45000"/>
          <a:lstStyle/>
          <a:p>
            <a:r>
              <a:rPr lang="en-US" sz="900" b="0" i="1" strike="noStrike" spc="-1">
                <a:solidFill>
                  <a:srgbClr val="FFFFFF"/>
                </a:solidFill>
                <a:latin typeface="Arial"/>
              </a:rPr>
              <a:t>Endocrine Practice </a:t>
            </a:r>
            <a:r>
              <a:rPr lang="en-US" sz="900" b="0" strike="noStrike" spc="-1">
                <a:solidFill>
                  <a:srgbClr val="FFFFFF"/>
                </a:solidFill>
                <a:latin typeface="Arial"/>
              </a:rPr>
              <a:t> 2023 29305-340DOI: (10.1016/j.eprac.2023.02.001) </a:t>
            </a:r>
          </a:p>
        </p:txBody>
      </p:sp>
      <p:sp>
        <p:nvSpPr>
          <p:cNvPr id="100" name="TextShape 3"/>
          <p:cNvSpPr txBox="1"/>
          <p:nvPr/>
        </p:nvSpPr>
        <p:spPr>
          <a:xfrm>
            <a:off x="952560" y="6624000"/>
            <a:ext cx="5556240" cy="231120"/>
          </a:xfrm>
          <a:prstGeom prst="rect">
            <a:avLst/>
          </a:prstGeom>
          <a:noFill/>
          <a:ln>
            <a:noFill/>
          </a:ln>
        </p:spPr>
        <p:txBody>
          <a:bodyPr lIns="90000" tIns="46800" rIns="90000" bIns="46800" anchor="ctr"/>
          <a:lstStyle/>
          <a:p>
            <a:r>
              <a:rPr lang="en-US" sz="900" b="0" strike="noStrike" spc="-1">
                <a:solidFill>
                  <a:srgbClr val="FFFFFF"/>
                </a:solidFill>
                <a:latin typeface="Arial"/>
              </a:rPr>
              <a:t>Copyright © 2023 AACE</a:t>
            </a:r>
            <a:r>
              <a:rPr lang="en-US" sz="900" b="0" strike="noStrike" spc="-1">
                <a:solidFill>
                  <a:srgbClr val="FFFFFF"/>
                </a:solidFill>
                <a:latin typeface="Arial"/>
                <a:hlinkClick r:id="rId4"/>
              </a:rPr>
              <a:t> Terms and Conditions</a:t>
            </a:r>
            <a:endParaRPr lang="en-US" sz="900" b="0" strike="noStrike" spc="-1">
              <a:solidFill>
                <a:srgbClr val="FFFFFF"/>
              </a:solidFill>
              <a:latin typeface="Arial"/>
            </a:endParaRPr>
          </a:p>
        </p:txBody>
      </p:sp>
      <p:pic>
        <p:nvPicPr>
          <p:cNvPr id="101" name="Logo"/>
          <p:cNvPicPr/>
          <p:nvPr/>
        </p:nvPicPr>
        <p:blipFill>
          <a:blip r:embed="rId5" cstate="print"/>
          <a:stretch/>
        </p:blipFill>
        <p:spPr>
          <a:xfrm>
            <a:off x="79560" y="6064200"/>
            <a:ext cx="707760" cy="793800"/>
          </a:xfrm>
          <a:prstGeom prst="rect">
            <a:avLst/>
          </a:prstGeom>
          <a:ln>
            <a:noFill/>
          </a:ln>
        </p:spPr>
      </p:pic>
    </p:spTree>
  </p:cSld>
  <p:clrMapOvr>
    <a:masterClrMapping/>
  </p:clrMapOvr>
  <p:transition>
    <p:wipe dir="r"/>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CustomShape 1"/>
          <p:cNvSpPr/>
          <p:nvPr/>
        </p:nvSpPr>
        <p:spPr>
          <a:xfrm>
            <a:off x="79200" y="79200"/>
            <a:ext cx="8985600" cy="158760"/>
          </a:xfrm>
          <a:prstGeom prst="rect">
            <a:avLst/>
          </a:prstGeom>
          <a:noFill/>
          <a:ln>
            <a:noFill/>
          </a:ln>
        </p:spPr>
        <p:style>
          <a:lnRef idx="0">
            <a:scrgbClr r="0" g="0" b="0"/>
          </a:lnRef>
          <a:fillRef idx="0">
            <a:scrgbClr r="0" g="0" b="0"/>
          </a:fillRef>
          <a:effectRef idx="0">
            <a:scrgbClr r="0" g="0" b="0"/>
          </a:effectRef>
          <a:fontRef idx="minor"/>
        </p:style>
      </p:sp>
      <p:pic>
        <p:nvPicPr>
          <p:cNvPr id="103" name="Main graphic"/>
          <p:cNvPicPr/>
          <p:nvPr/>
        </p:nvPicPr>
        <p:blipFill>
          <a:blip r:embed="rId3" cstate="print"/>
          <a:stretch/>
        </p:blipFill>
        <p:spPr>
          <a:xfrm>
            <a:off x="1443240" y="762120"/>
            <a:ext cx="6307920" cy="4984200"/>
          </a:xfrm>
          <a:prstGeom prst="rect">
            <a:avLst/>
          </a:prstGeom>
          <a:ln>
            <a:noFill/>
          </a:ln>
        </p:spPr>
      </p:pic>
      <p:sp>
        <p:nvSpPr>
          <p:cNvPr id="104" name="TextShape 2"/>
          <p:cNvSpPr txBox="1"/>
          <p:nvPr/>
        </p:nvSpPr>
        <p:spPr>
          <a:xfrm>
            <a:off x="952560" y="6477120"/>
            <a:ext cx="8254800" cy="231120"/>
          </a:xfrm>
          <a:prstGeom prst="rect">
            <a:avLst/>
          </a:prstGeom>
          <a:noFill/>
          <a:ln>
            <a:noFill/>
          </a:ln>
        </p:spPr>
        <p:txBody>
          <a:bodyPr lIns="90000" tIns="45000" rIns="90000" bIns="45000"/>
          <a:lstStyle/>
          <a:p>
            <a:r>
              <a:rPr lang="en-US" sz="900" b="0" i="1" strike="noStrike" spc="-1">
                <a:solidFill>
                  <a:srgbClr val="FFFFFF"/>
                </a:solidFill>
                <a:latin typeface="Arial"/>
              </a:rPr>
              <a:t>Endocrine Practice </a:t>
            </a:r>
            <a:r>
              <a:rPr lang="en-US" sz="900" b="0" strike="noStrike" spc="-1">
                <a:solidFill>
                  <a:srgbClr val="FFFFFF"/>
                </a:solidFill>
                <a:latin typeface="Arial"/>
              </a:rPr>
              <a:t> 2023 29305-340DOI: (10.1016/j.eprac.2023.02.001) </a:t>
            </a:r>
          </a:p>
        </p:txBody>
      </p:sp>
      <p:sp>
        <p:nvSpPr>
          <p:cNvPr id="105" name="TextShape 3"/>
          <p:cNvSpPr txBox="1"/>
          <p:nvPr/>
        </p:nvSpPr>
        <p:spPr>
          <a:xfrm>
            <a:off x="952560" y="6624000"/>
            <a:ext cx="5556240" cy="231120"/>
          </a:xfrm>
          <a:prstGeom prst="rect">
            <a:avLst/>
          </a:prstGeom>
          <a:noFill/>
          <a:ln>
            <a:noFill/>
          </a:ln>
        </p:spPr>
        <p:txBody>
          <a:bodyPr lIns="90000" tIns="46800" rIns="90000" bIns="46800" anchor="ctr"/>
          <a:lstStyle/>
          <a:p>
            <a:r>
              <a:rPr lang="en-US" sz="900" b="0" strike="noStrike" spc="-1">
                <a:solidFill>
                  <a:srgbClr val="FFFFFF"/>
                </a:solidFill>
                <a:latin typeface="Arial"/>
              </a:rPr>
              <a:t>Copyright © 2023 AACE</a:t>
            </a:r>
            <a:r>
              <a:rPr lang="en-US" sz="900" b="0" strike="noStrike" spc="-1">
                <a:solidFill>
                  <a:srgbClr val="FFFFFF"/>
                </a:solidFill>
                <a:latin typeface="Arial"/>
                <a:hlinkClick r:id="rId4"/>
              </a:rPr>
              <a:t> Terms and Conditions</a:t>
            </a:r>
            <a:endParaRPr lang="en-US" sz="900" b="0" strike="noStrike" spc="-1">
              <a:solidFill>
                <a:srgbClr val="FFFFFF"/>
              </a:solidFill>
              <a:latin typeface="Arial"/>
            </a:endParaRPr>
          </a:p>
        </p:txBody>
      </p:sp>
      <p:pic>
        <p:nvPicPr>
          <p:cNvPr id="106" name="Logo"/>
          <p:cNvPicPr/>
          <p:nvPr/>
        </p:nvPicPr>
        <p:blipFill>
          <a:blip r:embed="rId5" cstate="print"/>
          <a:stretch/>
        </p:blipFill>
        <p:spPr>
          <a:xfrm>
            <a:off x="79560" y="6064200"/>
            <a:ext cx="707760" cy="793800"/>
          </a:xfrm>
          <a:prstGeom prst="rect">
            <a:avLst/>
          </a:prstGeom>
          <a:ln>
            <a:noFill/>
          </a:ln>
        </p:spPr>
      </p:pic>
    </p:spTree>
  </p:cSld>
  <p:clrMapOvr>
    <a:masterClrMapping/>
  </p:clrMapOvr>
  <p:transition>
    <p:wipe dir="r"/>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CustomShape 1"/>
          <p:cNvSpPr/>
          <p:nvPr/>
        </p:nvSpPr>
        <p:spPr>
          <a:xfrm>
            <a:off x="79200" y="79200"/>
            <a:ext cx="8985600" cy="158760"/>
          </a:xfrm>
          <a:prstGeom prst="rect">
            <a:avLst/>
          </a:prstGeom>
          <a:noFill/>
          <a:ln>
            <a:noFill/>
          </a:ln>
        </p:spPr>
        <p:style>
          <a:lnRef idx="0">
            <a:scrgbClr r="0" g="0" b="0"/>
          </a:lnRef>
          <a:fillRef idx="0">
            <a:scrgbClr r="0" g="0" b="0"/>
          </a:fillRef>
          <a:effectRef idx="0">
            <a:scrgbClr r="0" g="0" b="0"/>
          </a:effectRef>
          <a:fontRef idx="minor"/>
        </p:style>
      </p:sp>
      <p:pic>
        <p:nvPicPr>
          <p:cNvPr id="108" name="Main graphic"/>
          <p:cNvPicPr/>
          <p:nvPr/>
        </p:nvPicPr>
        <p:blipFill>
          <a:blip r:embed="rId3" cstate="print"/>
          <a:stretch/>
        </p:blipFill>
        <p:spPr>
          <a:xfrm>
            <a:off x="1443240" y="762120"/>
            <a:ext cx="6307920" cy="4984200"/>
          </a:xfrm>
          <a:prstGeom prst="rect">
            <a:avLst/>
          </a:prstGeom>
          <a:ln>
            <a:noFill/>
          </a:ln>
        </p:spPr>
      </p:pic>
      <p:sp>
        <p:nvSpPr>
          <p:cNvPr id="109" name="TextShape 2"/>
          <p:cNvSpPr txBox="1"/>
          <p:nvPr/>
        </p:nvSpPr>
        <p:spPr>
          <a:xfrm>
            <a:off x="952560" y="6477120"/>
            <a:ext cx="8254800" cy="231120"/>
          </a:xfrm>
          <a:prstGeom prst="rect">
            <a:avLst/>
          </a:prstGeom>
          <a:noFill/>
          <a:ln>
            <a:noFill/>
          </a:ln>
        </p:spPr>
        <p:txBody>
          <a:bodyPr lIns="90000" tIns="45000" rIns="90000" bIns="45000"/>
          <a:lstStyle/>
          <a:p>
            <a:r>
              <a:rPr lang="en-US" sz="900" b="0" i="1" strike="noStrike" spc="-1">
                <a:solidFill>
                  <a:srgbClr val="FFFFFF"/>
                </a:solidFill>
                <a:latin typeface="Arial"/>
              </a:rPr>
              <a:t>Endocrine Practice </a:t>
            </a:r>
            <a:r>
              <a:rPr lang="en-US" sz="900" b="0" strike="noStrike" spc="-1">
                <a:solidFill>
                  <a:srgbClr val="FFFFFF"/>
                </a:solidFill>
                <a:latin typeface="Arial"/>
              </a:rPr>
              <a:t> 2023 29305-340DOI: (10.1016/j.eprac.2023.02.001) </a:t>
            </a:r>
          </a:p>
        </p:txBody>
      </p:sp>
      <p:sp>
        <p:nvSpPr>
          <p:cNvPr id="110" name="TextShape 3"/>
          <p:cNvSpPr txBox="1"/>
          <p:nvPr/>
        </p:nvSpPr>
        <p:spPr>
          <a:xfrm>
            <a:off x="952560" y="6624000"/>
            <a:ext cx="5556240" cy="231120"/>
          </a:xfrm>
          <a:prstGeom prst="rect">
            <a:avLst/>
          </a:prstGeom>
          <a:noFill/>
          <a:ln>
            <a:noFill/>
          </a:ln>
        </p:spPr>
        <p:txBody>
          <a:bodyPr lIns="90000" tIns="46800" rIns="90000" bIns="46800" anchor="ctr"/>
          <a:lstStyle/>
          <a:p>
            <a:r>
              <a:rPr lang="en-US" sz="900" b="0" strike="noStrike" spc="-1">
                <a:solidFill>
                  <a:srgbClr val="FFFFFF"/>
                </a:solidFill>
                <a:latin typeface="Arial"/>
              </a:rPr>
              <a:t>Copyright © 2023 AACE</a:t>
            </a:r>
            <a:r>
              <a:rPr lang="en-US" sz="900" b="0" strike="noStrike" spc="-1">
                <a:solidFill>
                  <a:srgbClr val="FFFFFF"/>
                </a:solidFill>
                <a:latin typeface="Arial"/>
                <a:hlinkClick r:id="rId4"/>
              </a:rPr>
              <a:t> Terms and Conditions</a:t>
            </a:r>
            <a:endParaRPr lang="en-US" sz="900" b="0" strike="noStrike" spc="-1">
              <a:solidFill>
                <a:srgbClr val="FFFFFF"/>
              </a:solidFill>
              <a:latin typeface="Arial"/>
            </a:endParaRPr>
          </a:p>
        </p:txBody>
      </p:sp>
      <p:pic>
        <p:nvPicPr>
          <p:cNvPr id="111" name="Logo"/>
          <p:cNvPicPr/>
          <p:nvPr/>
        </p:nvPicPr>
        <p:blipFill>
          <a:blip r:embed="rId5" cstate="print"/>
          <a:stretch/>
        </p:blipFill>
        <p:spPr>
          <a:xfrm>
            <a:off x="79560" y="6064200"/>
            <a:ext cx="707760" cy="793800"/>
          </a:xfrm>
          <a:prstGeom prst="rect">
            <a:avLst/>
          </a:prstGeom>
          <a:ln>
            <a:noFill/>
          </a:ln>
        </p:spPr>
      </p:pic>
    </p:spTree>
  </p:cSld>
  <p:clrMapOvr>
    <a:masterClrMapping/>
  </p:clrMapOvr>
  <p:transition>
    <p:wipe dir="r"/>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CustomShape 1"/>
          <p:cNvSpPr/>
          <p:nvPr/>
        </p:nvSpPr>
        <p:spPr>
          <a:xfrm>
            <a:off x="3831480" y="79200"/>
            <a:ext cx="1480680" cy="307080"/>
          </a:xfrm>
          <a:prstGeom prst="rect">
            <a:avLst/>
          </a:prstGeom>
          <a:noFill/>
          <a:ln>
            <a:noFill/>
          </a:ln>
        </p:spPr>
        <p:style>
          <a:lnRef idx="0">
            <a:scrgbClr r="0" g="0" b="0"/>
          </a:lnRef>
          <a:fillRef idx="0">
            <a:scrgbClr r="0" g="0" b="0"/>
          </a:fillRef>
          <a:effectRef idx="0">
            <a:scrgbClr r="0" g="0" b="0"/>
          </a:effectRef>
          <a:fontRef idx="minor"/>
        </p:style>
        <p:txBody>
          <a:bodyPr wrap="none" lIns="90000" tIns="46800" rIns="90000" bIns="46800"/>
          <a:lstStyle/>
          <a:p>
            <a:r>
              <a:rPr lang="en-US" sz="1400" b="0" strike="noStrike" spc="-1">
                <a:solidFill>
                  <a:srgbClr val="FFFFFF"/>
                </a:solidFill>
                <a:latin typeface="Arial"/>
              </a:rPr>
              <a:t>Algorithm Fig. 1 </a:t>
            </a:r>
          </a:p>
        </p:txBody>
      </p:sp>
      <p:pic>
        <p:nvPicPr>
          <p:cNvPr id="113" name="Main graphic"/>
          <p:cNvPicPr/>
          <p:nvPr/>
        </p:nvPicPr>
        <p:blipFill>
          <a:blip r:embed="rId3" cstate="print"/>
          <a:stretch/>
        </p:blipFill>
        <p:spPr>
          <a:xfrm>
            <a:off x="1442160" y="762120"/>
            <a:ext cx="6310440" cy="4984200"/>
          </a:xfrm>
          <a:prstGeom prst="rect">
            <a:avLst/>
          </a:prstGeom>
          <a:ln>
            <a:noFill/>
          </a:ln>
        </p:spPr>
      </p:pic>
      <p:sp>
        <p:nvSpPr>
          <p:cNvPr id="114" name="TextShape 2"/>
          <p:cNvSpPr txBox="1"/>
          <p:nvPr/>
        </p:nvSpPr>
        <p:spPr>
          <a:xfrm>
            <a:off x="952560" y="6477120"/>
            <a:ext cx="8254800" cy="231120"/>
          </a:xfrm>
          <a:prstGeom prst="rect">
            <a:avLst/>
          </a:prstGeom>
          <a:noFill/>
          <a:ln>
            <a:noFill/>
          </a:ln>
        </p:spPr>
        <p:txBody>
          <a:bodyPr lIns="90000" tIns="45000" rIns="90000" bIns="45000"/>
          <a:lstStyle/>
          <a:p>
            <a:r>
              <a:rPr lang="en-US" sz="900" b="0" i="1" strike="noStrike" spc="-1">
                <a:solidFill>
                  <a:srgbClr val="FFFFFF"/>
                </a:solidFill>
                <a:latin typeface="Arial"/>
              </a:rPr>
              <a:t>Endocrine Practice </a:t>
            </a:r>
            <a:r>
              <a:rPr lang="en-US" sz="900" b="0" strike="noStrike" spc="-1">
                <a:solidFill>
                  <a:srgbClr val="FFFFFF"/>
                </a:solidFill>
                <a:latin typeface="Arial"/>
              </a:rPr>
              <a:t> 2023 29305-340DOI: (10.1016/j.eprac.2023.02.001) </a:t>
            </a:r>
          </a:p>
        </p:txBody>
      </p:sp>
      <p:sp>
        <p:nvSpPr>
          <p:cNvPr id="115" name="TextShape 3"/>
          <p:cNvSpPr txBox="1"/>
          <p:nvPr/>
        </p:nvSpPr>
        <p:spPr>
          <a:xfrm>
            <a:off x="952560" y="6624000"/>
            <a:ext cx="5556240" cy="231120"/>
          </a:xfrm>
          <a:prstGeom prst="rect">
            <a:avLst/>
          </a:prstGeom>
          <a:noFill/>
          <a:ln>
            <a:noFill/>
          </a:ln>
        </p:spPr>
        <p:txBody>
          <a:bodyPr lIns="90000" tIns="46800" rIns="90000" bIns="46800" anchor="ctr"/>
          <a:lstStyle/>
          <a:p>
            <a:r>
              <a:rPr lang="en-US" sz="900" b="0" strike="noStrike" spc="-1">
                <a:solidFill>
                  <a:srgbClr val="FFFFFF"/>
                </a:solidFill>
                <a:latin typeface="Arial"/>
              </a:rPr>
              <a:t>Copyright © 2023 AACE</a:t>
            </a:r>
            <a:r>
              <a:rPr lang="en-US" sz="900" b="0" strike="noStrike" spc="-1">
                <a:solidFill>
                  <a:srgbClr val="FFFFFF"/>
                </a:solidFill>
                <a:latin typeface="Arial"/>
                <a:hlinkClick r:id="rId4"/>
              </a:rPr>
              <a:t> Terms and Conditions</a:t>
            </a:r>
            <a:endParaRPr lang="en-US" sz="900" b="0" strike="noStrike" spc="-1">
              <a:solidFill>
                <a:srgbClr val="FFFFFF"/>
              </a:solidFill>
              <a:latin typeface="Arial"/>
            </a:endParaRPr>
          </a:p>
        </p:txBody>
      </p:sp>
      <p:pic>
        <p:nvPicPr>
          <p:cNvPr id="116" name="Logo"/>
          <p:cNvPicPr/>
          <p:nvPr/>
        </p:nvPicPr>
        <p:blipFill>
          <a:blip r:embed="rId5" cstate="print"/>
          <a:stretch/>
        </p:blipFill>
        <p:spPr>
          <a:xfrm>
            <a:off x="79560" y="6064200"/>
            <a:ext cx="707760" cy="793800"/>
          </a:xfrm>
          <a:prstGeom prst="rect">
            <a:avLst/>
          </a:prstGeom>
          <a:ln>
            <a:noFill/>
          </a:ln>
        </p:spPr>
      </p:pic>
    </p:spTree>
  </p:cSld>
  <p:clrMapOvr>
    <a:masterClrMapping/>
  </p:clrMapOvr>
  <p:transition>
    <p:wipe dir="r"/>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CustomShape 1"/>
          <p:cNvSpPr/>
          <p:nvPr/>
        </p:nvSpPr>
        <p:spPr>
          <a:xfrm>
            <a:off x="3831480" y="79200"/>
            <a:ext cx="1480680" cy="307080"/>
          </a:xfrm>
          <a:prstGeom prst="rect">
            <a:avLst/>
          </a:prstGeom>
          <a:noFill/>
          <a:ln>
            <a:noFill/>
          </a:ln>
        </p:spPr>
        <p:style>
          <a:lnRef idx="0">
            <a:scrgbClr r="0" g="0" b="0"/>
          </a:lnRef>
          <a:fillRef idx="0">
            <a:scrgbClr r="0" g="0" b="0"/>
          </a:fillRef>
          <a:effectRef idx="0">
            <a:scrgbClr r="0" g="0" b="0"/>
          </a:effectRef>
          <a:fontRef idx="minor"/>
        </p:style>
        <p:txBody>
          <a:bodyPr wrap="none" lIns="90000" tIns="46800" rIns="90000" bIns="46800"/>
          <a:lstStyle/>
          <a:p>
            <a:r>
              <a:rPr lang="en-US" sz="1400" b="0" strike="noStrike" spc="-1">
                <a:solidFill>
                  <a:srgbClr val="FFFFFF"/>
                </a:solidFill>
                <a:latin typeface="Arial"/>
              </a:rPr>
              <a:t>Algorithm Fig. 2 </a:t>
            </a:r>
          </a:p>
        </p:txBody>
      </p:sp>
      <p:pic>
        <p:nvPicPr>
          <p:cNvPr id="118" name="Main graphic"/>
          <p:cNvPicPr/>
          <p:nvPr/>
        </p:nvPicPr>
        <p:blipFill>
          <a:blip r:embed="rId3" cstate="print"/>
          <a:stretch/>
        </p:blipFill>
        <p:spPr>
          <a:xfrm>
            <a:off x="1442160" y="762120"/>
            <a:ext cx="6310440" cy="4984200"/>
          </a:xfrm>
          <a:prstGeom prst="rect">
            <a:avLst/>
          </a:prstGeom>
          <a:ln>
            <a:noFill/>
          </a:ln>
        </p:spPr>
      </p:pic>
      <p:sp>
        <p:nvSpPr>
          <p:cNvPr id="119" name="TextShape 2"/>
          <p:cNvSpPr txBox="1"/>
          <p:nvPr/>
        </p:nvSpPr>
        <p:spPr>
          <a:xfrm>
            <a:off x="952560" y="6477120"/>
            <a:ext cx="8254800" cy="231120"/>
          </a:xfrm>
          <a:prstGeom prst="rect">
            <a:avLst/>
          </a:prstGeom>
          <a:noFill/>
          <a:ln>
            <a:noFill/>
          </a:ln>
        </p:spPr>
        <p:txBody>
          <a:bodyPr lIns="90000" tIns="45000" rIns="90000" bIns="45000"/>
          <a:lstStyle/>
          <a:p>
            <a:r>
              <a:rPr lang="en-US" sz="900" b="0" i="1" strike="noStrike" spc="-1">
                <a:solidFill>
                  <a:srgbClr val="FFFFFF"/>
                </a:solidFill>
                <a:latin typeface="Arial"/>
              </a:rPr>
              <a:t>Endocrine Practice </a:t>
            </a:r>
            <a:r>
              <a:rPr lang="en-US" sz="900" b="0" strike="noStrike" spc="-1">
                <a:solidFill>
                  <a:srgbClr val="FFFFFF"/>
                </a:solidFill>
                <a:latin typeface="Arial"/>
              </a:rPr>
              <a:t> 2023 29305-340DOI: (10.1016/j.eprac.2023.02.001) </a:t>
            </a:r>
          </a:p>
        </p:txBody>
      </p:sp>
      <p:sp>
        <p:nvSpPr>
          <p:cNvPr id="120" name="TextShape 3"/>
          <p:cNvSpPr txBox="1"/>
          <p:nvPr/>
        </p:nvSpPr>
        <p:spPr>
          <a:xfrm>
            <a:off x="952560" y="6624000"/>
            <a:ext cx="5556240" cy="231120"/>
          </a:xfrm>
          <a:prstGeom prst="rect">
            <a:avLst/>
          </a:prstGeom>
          <a:noFill/>
          <a:ln>
            <a:noFill/>
          </a:ln>
        </p:spPr>
        <p:txBody>
          <a:bodyPr lIns="90000" tIns="46800" rIns="90000" bIns="46800" anchor="ctr"/>
          <a:lstStyle/>
          <a:p>
            <a:r>
              <a:rPr lang="en-US" sz="900" b="0" strike="noStrike" spc="-1">
                <a:solidFill>
                  <a:srgbClr val="FFFFFF"/>
                </a:solidFill>
                <a:latin typeface="Arial"/>
              </a:rPr>
              <a:t>Copyright © 2023 AACE</a:t>
            </a:r>
            <a:r>
              <a:rPr lang="en-US" sz="900" b="0" strike="noStrike" spc="-1">
                <a:solidFill>
                  <a:srgbClr val="FFFFFF"/>
                </a:solidFill>
                <a:latin typeface="Arial"/>
                <a:hlinkClick r:id="rId4"/>
              </a:rPr>
              <a:t> Terms and Conditions</a:t>
            </a:r>
            <a:endParaRPr lang="en-US" sz="900" b="0" strike="noStrike" spc="-1">
              <a:solidFill>
                <a:srgbClr val="FFFFFF"/>
              </a:solidFill>
              <a:latin typeface="Arial"/>
            </a:endParaRPr>
          </a:p>
        </p:txBody>
      </p:sp>
      <p:pic>
        <p:nvPicPr>
          <p:cNvPr id="121" name="Logo"/>
          <p:cNvPicPr/>
          <p:nvPr/>
        </p:nvPicPr>
        <p:blipFill>
          <a:blip r:embed="rId5" cstate="print"/>
          <a:stretch/>
        </p:blipFill>
        <p:spPr>
          <a:xfrm>
            <a:off x="79560" y="6064200"/>
            <a:ext cx="707760" cy="793800"/>
          </a:xfrm>
          <a:prstGeom prst="rect">
            <a:avLst/>
          </a:prstGeom>
          <a:ln>
            <a:noFill/>
          </a:ln>
        </p:spPr>
      </p:pic>
    </p:spTree>
  </p:cSld>
  <p:clrMapOvr>
    <a:masterClrMapping/>
  </p:clrMapOvr>
  <p:transition>
    <p:wipe dir="r"/>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CustomShape 1"/>
          <p:cNvSpPr/>
          <p:nvPr/>
        </p:nvSpPr>
        <p:spPr>
          <a:xfrm>
            <a:off x="3831480" y="79200"/>
            <a:ext cx="1480680" cy="307080"/>
          </a:xfrm>
          <a:prstGeom prst="rect">
            <a:avLst/>
          </a:prstGeom>
          <a:noFill/>
          <a:ln>
            <a:noFill/>
          </a:ln>
        </p:spPr>
        <p:style>
          <a:lnRef idx="0">
            <a:scrgbClr r="0" g="0" b="0"/>
          </a:lnRef>
          <a:fillRef idx="0">
            <a:scrgbClr r="0" g="0" b="0"/>
          </a:fillRef>
          <a:effectRef idx="0">
            <a:scrgbClr r="0" g="0" b="0"/>
          </a:effectRef>
          <a:fontRef idx="minor"/>
        </p:style>
        <p:txBody>
          <a:bodyPr wrap="none" lIns="90000" tIns="46800" rIns="90000" bIns="46800"/>
          <a:lstStyle/>
          <a:p>
            <a:r>
              <a:rPr lang="en-US" sz="1400" b="0" strike="noStrike" spc="-1">
                <a:solidFill>
                  <a:srgbClr val="FFFFFF"/>
                </a:solidFill>
                <a:latin typeface="Arial"/>
              </a:rPr>
              <a:t>Algorithm Fig. 3 </a:t>
            </a:r>
          </a:p>
        </p:txBody>
      </p:sp>
      <p:pic>
        <p:nvPicPr>
          <p:cNvPr id="123" name="Main graphic"/>
          <p:cNvPicPr/>
          <p:nvPr/>
        </p:nvPicPr>
        <p:blipFill>
          <a:blip r:embed="rId3" cstate="print"/>
          <a:stretch/>
        </p:blipFill>
        <p:spPr>
          <a:xfrm>
            <a:off x="1442160" y="762120"/>
            <a:ext cx="6310440" cy="4984200"/>
          </a:xfrm>
          <a:prstGeom prst="rect">
            <a:avLst/>
          </a:prstGeom>
          <a:ln>
            <a:noFill/>
          </a:ln>
        </p:spPr>
      </p:pic>
      <p:sp>
        <p:nvSpPr>
          <p:cNvPr id="124" name="TextShape 2"/>
          <p:cNvSpPr txBox="1"/>
          <p:nvPr/>
        </p:nvSpPr>
        <p:spPr>
          <a:xfrm>
            <a:off x="952560" y="6477120"/>
            <a:ext cx="8254800" cy="231120"/>
          </a:xfrm>
          <a:prstGeom prst="rect">
            <a:avLst/>
          </a:prstGeom>
          <a:noFill/>
          <a:ln>
            <a:noFill/>
          </a:ln>
        </p:spPr>
        <p:txBody>
          <a:bodyPr lIns="90000" tIns="45000" rIns="90000" bIns="45000"/>
          <a:lstStyle/>
          <a:p>
            <a:r>
              <a:rPr lang="en-US" sz="900" b="0" i="1" strike="noStrike" spc="-1">
                <a:solidFill>
                  <a:srgbClr val="FFFFFF"/>
                </a:solidFill>
                <a:latin typeface="Arial"/>
              </a:rPr>
              <a:t>Endocrine Practice </a:t>
            </a:r>
            <a:r>
              <a:rPr lang="en-US" sz="900" b="0" strike="noStrike" spc="-1">
                <a:solidFill>
                  <a:srgbClr val="FFFFFF"/>
                </a:solidFill>
                <a:latin typeface="Arial"/>
              </a:rPr>
              <a:t> 2023 29305-340DOI: (10.1016/j.eprac.2023.02.001) </a:t>
            </a:r>
          </a:p>
        </p:txBody>
      </p:sp>
      <p:sp>
        <p:nvSpPr>
          <p:cNvPr id="125" name="TextShape 3"/>
          <p:cNvSpPr txBox="1"/>
          <p:nvPr/>
        </p:nvSpPr>
        <p:spPr>
          <a:xfrm>
            <a:off x="952560" y="6624000"/>
            <a:ext cx="5556240" cy="231120"/>
          </a:xfrm>
          <a:prstGeom prst="rect">
            <a:avLst/>
          </a:prstGeom>
          <a:noFill/>
          <a:ln>
            <a:noFill/>
          </a:ln>
        </p:spPr>
        <p:txBody>
          <a:bodyPr lIns="90000" tIns="46800" rIns="90000" bIns="46800" anchor="ctr"/>
          <a:lstStyle/>
          <a:p>
            <a:r>
              <a:rPr lang="en-US" sz="900" b="0" strike="noStrike" spc="-1">
                <a:solidFill>
                  <a:srgbClr val="FFFFFF"/>
                </a:solidFill>
                <a:latin typeface="Arial"/>
              </a:rPr>
              <a:t>Copyright © 2023 AACE</a:t>
            </a:r>
            <a:r>
              <a:rPr lang="en-US" sz="900" b="0" strike="noStrike" spc="-1">
                <a:solidFill>
                  <a:srgbClr val="FFFFFF"/>
                </a:solidFill>
                <a:latin typeface="Arial"/>
                <a:hlinkClick r:id="rId4"/>
              </a:rPr>
              <a:t> Terms and Conditions</a:t>
            </a:r>
            <a:endParaRPr lang="en-US" sz="900" b="0" strike="noStrike" spc="-1">
              <a:solidFill>
                <a:srgbClr val="FFFFFF"/>
              </a:solidFill>
              <a:latin typeface="Arial"/>
            </a:endParaRPr>
          </a:p>
        </p:txBody>
      </p:sp>
      <p:pic>
        <p:nvPicPr>
          <p:cNvPr id="126" name="Logo"/>
          <p:cNvPicPr/>
          <p:nvPr/>
        </p:nvPicPr>
        <p:blipFill>
          <a:blip r:embed="rId5" cstate="print"/>
          <a:stretch/>
        </p:blipFill>
        <p:spPr>
          <a:xfrm>
            <a:off x="79560" y="6064200"/>
            <a:ext cx="707760" cy="793800"/>
          </a:xfrm>
          <a:prstGeom prst="rect">
            <a:avLst/>
          </a:prstGeom>
          <a:ln>
            <a:noFill/>
          </a:ln>
        </p:spPr>
      </p:pic>
    </p:spTree>
  </p:cSld>
  <p:clrMapOvr>
    <a:masterClrMapping/>
  </p:clrMapOvr>
  <p:transition>
    <p:wipe dir="r"/>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CustomShape 1"/>
          <p:cNvSpPr/>
          <p:nvPr/>
        </p:nvSpPr>
        <p:spPr>
          <a:xfrm>
            <a:off x="3831480" y="79200"/>
            <a:ext cx="1480680" cy="307080"/>
          </a:xfrm>
          <a:prstGeom prst="rect">
            <a:avLst/>
          </a:prstGeom>
          <a:noFill/>
          <a:ln>
            <a:noFill/>
          </a:ln>
        </p:spPr>
        <p:style>
          <a:lnRef idx="0">
            <a:scrgbClr r="0" g="0" b="0"/>
          </a:lnRef>
          <a:fillRef idx="0">
            <a:scrgbClr r="0" g="0" b="0"/>
          </a:fillRef>
          <a:effectRef idx="0">
            <a:scrgbClr r="0" g="0" b="0"/>
          </a:effectRef>
          <a:fontRef idx="minor"/>
        </p:style>
        <p:txBody>
          <a:bodyPr wrap="none" lIns="90000" tIns="46800" rIns="90000" bIns="46800"/>
          <a:lstStyle/>
          <a:p>
            <a:r>
              <a:rPr lang="en-US" sz="1400" b="0" strike="noStrike" spc="-1">
                <a:solidFill>
                  <a:srgbClr val="FFFFFF"/>
                </a:solidFill>
                <a:latin typeface="Arial"/>
              </a:rPr>
              <a:t>Algorithm Fig. 4 </a:t>
            </a:r>
          </a:p>
        </p:txBody>
      </p:sp>
      <p:pic>
        <p:nvPicPr>
          <p:cNvPr id="128" name="Main graphic"/>
          <p:cNvPicPr/>
          <p:nvPr/>
        </p:nvPicPr>
        <p:blipFill>
          <a:blip r:embed="rId3" cstate="print"/>
          <a:stretch/>
        </p:blipFill>
        <p:spPr>
          <a:xfrm>
            <a:off x="1442160" y="762120"/>
            <a:ext cx="6310440" cy="4984200"/>
          </a:xfrm>
          <a:prstGeom prst="rect">
            <a:avLst/>
          </a:prstGeom>
          <a:ln>
            <a:noFill/>
          </a:ln>
        </p:spPr>
      </p:pic>
      <p:sp>
        <p:nvSpPr>
          <p:cNvPr id="129" name="TextShape 2"/>
          <p:cNvSpPr txBox="1"/>
          <p:nvPr/>
        </p:nvSpPr>
        <p:spPr>
          <a:xfrm>
            <a:off x="952560" y="6477120"/>
            <a:ext cx="8254800" cy="231120"/>
          </a:xfrm>
          <a:prstGeom prst="rect">
            <a:avLst/>
          </a:prstGeom>
          <a:noFill/>
          <a:ln>
            <a:noFill/>
          </a:ln>
        </p:spPr>
        <p:txBody>
          <a:bodyPr lIns="90000" tIns="45000" rIns="90000" bIns="45000"/>
          <a:lstStyle/>
          <a:p>
            <a:r>
              <a:rPr lang="en-US" sz="900" b="0" i="1" strike="noStrike" spc="-1">
                <a:solidFill>
                  <a:srgbClr val="FFFFFF"/>
                </a:solidFill>
                <a:latin typeface="Arial"/>
              </a:rPr>
              <a:t>Endocrine Practice </a:t>
            </a:r>
            <a:r>
              <a:rPr lang="en-US" sz="900" b="0" strike="noStrike" spc="-1">
                <a:solidFill>
                  <a:srgbClr val="FFFFFF"/>
                </a:solidFill>
                <a:latin typeface="Arial"/>
              </a:rPr>
              <a:t> 2023 29305-340DOI: (10.1016/j.eprac.2023.02.001) </a:t>
            </a:r>
          </a:p>
        </p:txBody>
      </p:sp>
      <p:sp>
        <p:nvSpPr>
          <p:cNvPr id="130" name="TextShape 3"/>
          <p:cNvSpPr txBox="1"/>
          <p:nvPr/>
        </p:nvSpPr>
        <p:spPr>
          <a:xfrm>
            <a:off x="952560" y="6624000"/>
            <a:ext cx="5556240" cy="231120"/>
          </a:xfrm>
          <a:prstGeom prst="rect">
            <a:avLst/>
          </a:prstGeom>
          <a:noFill/>
          <a:ln>
            <a:noFill/>
          </a:ln>
        </p:spPr>
        <p:txBody>
          <a:bodyPr lIns="90000" tIns="46800" rIns="90000" bIns="46800" anchor="ctr"/>
          <a:lstStyle/>
          <a:p>
            <a:r>
              <a:rPr lang="en-US" sz="900" b="0" strike="noStrike" spc="-1">
                <a:solidFill>
                  <a:srgbClr val="FFFFFF"/>
                </a:solidFill>
                <a:latin typeface="Arial"/>
              </a:rPr>
              <a:t>Copyright © 2023 AACE</a:t>
            </a:r>
            <a:r>
              <a:rPr lang="en-US" sz="900" b="0" strike="noStrike" spc="-1">
                <a:solidFill>
                  <a:srgbClr val="FFFFFF"/>
                </a:solidFill>
                <a:latin typeface="Arial"/>
                <a:hlinkClick r:id="rId4"/>
              </a:rPr>
              <a:t> Terms and Conditions</a:t>
            </a:r>
            <a:endParaRPr lang="en-US" sz="900" b="0" strike="noStrike" spc="-1">
              <a:solidFill>
                <a:srgbClr val="FFFFFF"/>
              </a:solidFill>
              <a:latin typeface="Arial"/>
            </a:endParaRPr>
          </a:p>
        </p:txBody>
      </p:sp>
      <p:pic>
        <p:nvPicPr>
          <p:cNvPr id="131" name="Logo"/>
          <p:cNvPicPr/>
          <p:nvPr/>
        </p:nvPicPr>
        <p:blipFill>
          <a:blip r:embed="rId5" cstate="print"/>
          <a:stretch/>
        </p:blipFill>
        <p:spPr>
          <a:xfrm>
            <a:off x="79560" y="6064200"/>
            <a:ext cx="707760" cy="793800"/>
          </a:xfrm>
          <a:prstGeom prst="rect">
            <a:avLst/>
          </a:prstGeom>
          <a:ln>
            <a:noFill/>
          </a:ln>
        </p:spPr>
      </p:pic>
    </p:spTree>
  </p:cSld>
  <p:clrMapOvr>
    <a:masterClrMapping/>
  </p:clrMapOvr>
  <p:transition>
    <p:wipe dir="r"/>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 name="CustomShape 1"/>
          <p:cNvSpPr/>
          <p:nvPr/>
        </p:nvSpPr>
        <p:spPr>
          <a:xfrm>
            <a:off x="3831480" y="79200"/>
            <a:ext cx="1480680" cy="307080"/>
          </a:xfrm>
          <a:prstGeom prst="rect">
            <a:avLst/>
          </a:prstGeom>
          <a:noFill/>
          <a:ln>
            <a:noFill/>
          </a:ln>
        </p:spPr>
        <p:style>
          <a:lnRef idx="0">
            <a:scrgbClr r="0" g="0" b="0"/>
          </a:lnRef>
          <a:fillRef idx="0">
            <a:scrgbClr r="0" g="0" b="0"/>
          </a:fillRef>
          <a:effectRef idx="0">
            <a:scrgbClr r="0" g="0" b="0"/>
          </a:effectRef>
          <a:fontRef idx="minor"/>
        </p:style>
        <p:txBody>
          <a:bodyPr wrap="none" lIns="90000" tIns="46800" rIns="90000" bIns="46800"/>
          <a:lstStyle/>
          <a:p>
            <a:r>
              <a:rPr lang="en-US" sz="1400" b="0" strike="noStrike" spc="-1">
                <a:solidFill>
                  <a:srgbClr val="FFFFFF"/>
                </a:solidFill>
                <a:latin typeface="Arial"/>
              </a:rPr>
              <a:t>Algorithm Fig. 5 </a:t>
            </a:r>
          </a:p>
        </p:txBody>
      </p:sp>
      <p:pic>
        <p:nvPicPr>
          <p:cNvPr id="133" name="Main graphic"/>
          <p:cNvPicPr/>
          <p:nvPr/>
        </p:nvPicPr>
        <p:blipFill>
          <a:blip r:embed="rId3" cstate="print"/>
          <a:stretch/>
        </p:blipFill>
        <p:spPr>
          <a:xfrm>
            <a:off x="1442160" y="762120"/>
            <a:ext cx="6310440" cy="4984200"/>
          </a:xfrm>
          <a:prstGeom prst="rect">
            <a:avLst/>
          </a:prstGeom>
          <a:ln>
            <a:noFill/>
          </a:ln>
        </p:spPr>
      </p:pic>
      <p:sp>
        <p:nvSpPr>
          <p:cNvPr id="134" name="TextShape 2"/>
          <p:cNvSpPr txBox="1"/>
          <p:nvPr/>
        </p:nvSpPr>
        <p:spPr>
          <a:xfrm>
            <a:off x="952560" y="6477120"/>
            <a:ext cx="8254800" cy="231120"/>
          </a:xfrm>
          <a:prstGeom prst="rect">
            <a:avLst/>
          </a:prstGeom>
          <a:noFill/>
          <a:ln>
            <a:noFill/>
          </a:ln>
        </p:spPr>
        <p:txBody>
          <a:bodyPr lIns="90000" tIns="45000" rIns="90000" bIns="45000"/>
          <a:lstStyle/>
          <a:p>
            <a:r>
              <a:rPr lang="en-US" sz="900" b="0" i="1" strike="noStrike" spc="-1">
                <a:solidFill>
                  <a:srgbClr val="FFFFFF"/>
                </a:solidFill>
                <a:latin typeface="Arial"/>
              </a:rPr>
              <a:t>Endocrine Practice </a:t>
            </a:r>
            <a:r>
              <a:rPr lang="en-US" sz="900" b="0" strike="noStrike" spc="-1">
                <a:solidFill>
                  <a:srgbClr val="FFFFFF"/>
                </a:solidFill>
                <a:latin typeface="Arial"/>
              </a:rPr>
              <a:t> 2023 29305-340DOI: (10.1016/j.eprac.2023.02.001) </a:t>
            </a:r>
          </a:p>
        </p:txBody>
      </p:sp>
      <p:sp>
        <p:nvSpPr>
          <p:cNvPr id="135" name="TextShape 3"/>
          <p:cNvSpPr txBox="1"/>
          <p:nvPr/>
        </p:nvSpPr>
        <p:spPr>
          <a:xfrm>
            <a:off x="952560" y="6624000"/>
            <a:ext cx="5556240" cy="231120"/>
          </a:xfrm>
          <a:prstGeom prst="rect">
            <a:avLst/>
          </a:prstGeom>
          <a:noFill/>
          <a:ln>
            <a:noFill/>
          </a:ln>
        </p:spPr>
        <p:txBody>
          <a:bodyPr lIns="90000" tIns="46800" rIns="90000" bIns="46800" anchor="ctr"/>
          <a:lstStyle/>
          <a:p>
            <a:r>
              <a:rPr lang="en-US" sz="900" b="0" strike="noStrike" spc="-1">
                <a:solidFill>
                  <a:srgbClr val="FFFFFF"/>
                </a:solidFill>
                <a:latin typeface="Arial"/>
              </a:rPr>
              <a:t>Copyright © 2023 AACE</a:t>
            </a:r>
            <a:r>
              <a:rPr lang="en-US" sz="900" b="0" strike="noStrike" spc="-1">
                <a:solidFill>
                  <a:srgbClr val="FFFFFF"/>
                </a:solidFill>
                <a:latin typeface="Arial"/>
                <a:hlinkClick r:id="rId4"/>
              </a:rPr>
              <a:t> Terms and Conditions</a:t>
            </a:r>
            <a:endParaRPr lang="en-US" sz="900" b="0" strike="noStrike" spc="-1">
              <a:solidFill>
                <a:srgbClr val="FFFFFF"/>
              </a:solidFill>
              <a:latin typeface="Arial"/>
            </a:endParaRPr>
          </a:p>
        </p:txBody>
      </p:sp>
      <p:pic>
        <p:nvPicPr>
          <p:cNvPr id="136" name="Logo"/>
          <p:cNvPicPr/>
          <p:nvPr/>
        </p:nvPicPr>
        <p:blipFill>
          <a:blip r:embed="rId5" cstate="print"/>
          <a:stretch/>
        </p:blipFill>
        <p:spPr>
          <a:xfrm>
            <a:off x="79560" y="6064200"/>
            <a:ext cx="707760" cy="793800"/>
          </a:xfrm>
          <a:prstGeom prst="rect">
            <a:avLst/>
          </a:prstGeom>
          <a:ln>
            <a:noFill/>
          </a:ln>
        </p:spPr>
      </p:pic>
    </p:spTree>
  </p:cSld>
  <p:clrMapOvr>
    <a:masterClrMapping/>
  </p:clrMapOvr>
  <p:transition>
    <p:wipe dir="r"/>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CustomShape 1"/>
          <p:cNvSpPr/>
          <p:nvPr/>
        </p:nvSpPr>
        <p:spPr>
          <a:xfrm>
            <a:off x="3831480" y="79200"/>
            <a:ext cx="1480680" cy="307080"/>
          </a:xfrm>
          <a:prstGeom prst="rect">
            <a:avLst/>
          </a:prstGeom>
          <a:noFill/>
          <a:ln>
            <a:noFill/>
          </a:ln>
        </p:spPr>
        <p:style>
          <a:lnRef idx="0">
            <a:scrgbClr r="0" g="0" b="0"/>
          </a:lnRef>
          <a:fillRef idx="0">
            <a:scrgbClr r="0" g="0" b="0"/>
          </a:fillRef>
          <a:effectRef idx="0">
            <a:scrgbClr r="0" g="0" b="0"/>
          </a:effectRef>
          <a:fontRef idx="minor"/>
        </p:style>
        <p:txBody>
          <a:bodyPr wrap="none" lIns="90000" tIns="46800" rIns="90000" bIns="46800"/>
          <a:lstStyle/>
          <a:p>
            <a:r>
              <a:rPr lang="en-US" sz="1400" b="0" strike="noStrike" spc="-1">
                <a:solidFill>
                  <a:srgbClr val="FFFFFF"/>
                </a:solidFill>
                <a:latin typeface="Arial"/>
              </a:rPr>
              <a:t>Algorithm Fig. 6 </a:t>
            </a:r>
          </a:p>
        </p:txBody>
      </p:sp>
      <p:pic>
        <p:nvPicPr>
          <p:cNvPr id="138" name="Main graphic"/>
          <p:cNvPicPr/>
          <p:nvPr/>
        </p:nvPicPr>
        <p:blipFill>
          <a:blip r:embed="rId3" cstate="print"/>
          <a:stretch/>
        </p:blipFill>
        <p:spPr>
          <a:xfrm>
            <a:off x="1442160" y="762120"/>
            <a:ext cx="6310440" cy="4984200"/>
          </a:xfrm>
          <a:prstGeom prst="rect">
            <a:avLst/>
          </a:prstGeom>
          <a:ln>
            <a:noFill/>
          </a:ln>
        </p:spPr>
      </p:pic>
      <p:sp>
        <p:nvSpPr>
          <p:cNvPr id="139" name="TextShape 2"/>
          <p:cNvSpPr txBox="1"/>
          <p:nvPr/>
        </p:nvSpPr>
        <p:spPr>
          <a:xfrm>
            <a:off x="952560" y="6477120"/>
            <a:ext cx="8254800" cy="231120"/>
          </a:xfrm>
          <a:prstGeom prst="rect">
            <a:avLst/>
          </a:prstGeom>
          <a:noFill/>
          <a:ln>
            <a:noFill/>
          </a:ln>
        </p:spPr>
        <p:txBody>
          <a:bodyPr lIns="90000" tIns="45000" rIns="90000" bIns="45000"/>
          <a:lstStyle/>
          <a:p>
            <a:r>
              <a:rPr lang="en-US" sz="900" b="0" i="1" strike="noStrike" spc="-1">
                <a:solidFill>
                  <a:srgbClr val="FFFFFF"/>
                </a:solidFill>
                <a:latin typeface="Arial"/>
              </a:rPr>
              <a:t>Endocrine Practice </a:t>
            </a:r>
            <a:r>
              <a:rPr lang="en-US" sz="900" b="0" strike="noStrike" spc="-1">
                <a:solidFill>
                  <a:srgbClr val="FFFFFF"/>
                </a:solidFill>
                <a:latin typeface="Arial"/>
              </a:rPr>
              <a:t> 2023 29305-340DOI: (10.1016/j.eprac.2023.02.001) </a:t>
            </a:r>
          </a:p>
        </p:txBody>
      </p:sp>
      <p:sp>
        <p:nvSpPr>
          <p:cNvPr id="140" name="TextShape 3"/>
          <p:cNvSpPr txBox="1"/>
          <p:nvPr/>
        </p:nvSpPr>
        <p:spPr>
          <a:xfrm>
            <a:off x="952560" y="6624000"/>
            <a:ext cx="5556240" cy="231120"/>
          </a:xfrm>
          <a:prstGeom prst="rect">
            <a:avLst/>
          </a:prstGeom>
          <a:noFill/>
          <a:ln>
            <a:noFill/>
          </a:ln>
        </p:spPr>
        <p:txBody>
          <a:bodyPr lIns="90000" tIns="46800" rIns="90000" bIns="46800" anchor="ctr"/>
          <a:lstStyle/>
          <a:p>
            <a:r>
              <a:rPr lang="en-US" sz="900" b="0" strike="noStrike" spc="-1">
                <a:solidFill>
                  <a:srgbClr val="FFFFFF"/>
                </a:solidFill>
                <a:latin typeface="Arial"/>
              </a:rPr>
              <a:t>Copyright © 2023 AACE</a:t>
            </a:r>
            <a:r>
              <a:rPr lang="en-US" sz="900" b="0" strike="noStrike" spc="-1">
                <a:solidFill>
                  <a:srgbClr val="FFFFFF"/>
                </a:solidFill>
                <a:latin typeface="Arial"/>
                <a:hlinkClick r:id="rId4"/>
              </a:rPr>
              <a:t> Terms and Conditions</a:t>
            </a:r>
            <a:endParaRPr lang="en-US" sz="900" b="0" strike="noStrike" spc="-1">
              <a:solidFill>
                <a:srgbClr val="FFFFFF"/>
              </a:solidFill>
              <a:latin typeface="Arial"/>
            </a:endParaRPr>
          </a:p>
        </p:txBody>
      </p:sp>
      <p:pic>
        <p:nvPicPr>
          <p:cNvPr id="141" name="Logo"/>
          <p:cNvPicPr/>
          <p:nvPr/>
        </p:nvPicPr>
        <p:blipFill>
          <a:blip r:embed="rId5" cstate="print"/>
          <a:stretch/>
        </p:blipFill>
        <p:spPr>
          <a:xfrm>
            <a:off x="79560" y="6064200"/>
            <a:ext cx="707760" cy="793800"/>
          </a:xfrm>
          <a:prstGeom prst="rect">
            <a:avLst/>
          </a:prstGeom>
          <a:ln>
            <a:noFill/>
          </a:ln>
        </p:spPr>
      </p:pic>
    </p:spTree>
  </p:cSld>
  <p:clrMapOvr>
    <a:masterClrMapping/>
  </p:clrMapOvr>
  <p:transition>
    <p:wipe dir="r"/>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CustomShape 1"/>
          <p:cNvSpPr/>
          <p:nvPr/>
        </p:nvSpPr>
        <p:spPr>
          <a:xfrm>
            <a:off x="3831480" y="79200"/>
            <a:ext cx="1480680" cy="307080"/>
          </a:xfrm>
          <a:prstGeom prst="rect">
            <a:avLst/>
          </a:prstGeom>
          <a:noFill/>
          <a:ln>
            <a:noFill/>
          </a:ln>
        </p:spPr>
        <p:style>
          <a:lnRef idx="0">
            <a:scrgbClr r="0" g="0" b="0"/>
          </a:lnRef>
          <a:fillRef idx="0">
            <a:scrgbClr r="0" g="0" b="0"/>
          </a:fillRef>
          <a:effectRef idx="0">
            <a:scrgbClr r="0" g="0" b="0"/>
          </a:effectRef>
          <a:fontRef idx="minor"/>
        </p:style>
        <p:txBody>
          <a:bodyPr wrap="none" lIns="90000" tIns="46800" rIns="90000" bIns="46800"/>
          <a:lstStyle/>
          <a:p>
            <a:r>
              <a:rPr lang="en-US" sz="1400" b="0" strike="noStrike" spc="-1">
                <a:solidFill>
                  <a:srgbClr val="FFFFFF"/>
                </a:solidFill>
                <a:latin typeface="Arial"/>
              </a:rPr>
              <a:t>Algorithm Fig. 7 </a:t>
            </a:r>
          </a:p>
        </p:txBody>
      </p:sp>
      <p:pic>
        <p:nvPicPr>
          <p:cNvPr id="143" name="Main graphic"/>
          <p:cNvPicPr/>
          <p:nvPr/>
        </p:nvPicPr>
        <p:blipFill>
          <a:blip r:embed="rId3" cstate="print"/>
          <a:stretch/>
        </p:blipFill>
        <p:spPr>
          <a:xfrm>
            <a:off x="1442160" y="762120"/>
            <a:ext cx="6310440" cy="4984200"/>
          </a:xfrm>
          <a:prstGeom prst="rect">
            <a:avLst/>
          </a:prstGeom>
          <a:ln>
            <a:noFill/>
          </a:ln>
        </p:spPr>
      </p:pic>
      <p:sp>
        <p:nvSpPr>
          <p:cNvPr id="144" name="TextShape 2"/>
          <p:cNvSpPr txBox="1"/>
          <p:nvPr/>
        </p:nvSpPr>
        <p:spPr>
          <a:xfrm>
            <a:off x="952560" y="6477120"/>
            <a:ext cx="8254800" cy="231120"/>
          </a:xfrm>
          <a:prstGeom prst="rect">
            <a:avLst/>
          </a:prstGeom>
          <a:noFill/>
          <a:ln>
            <a:noFill/>
          </a:ln>
        </p:spPr>
        <p:txBody>
          <a:bodyPr lIns="90000" tIns="45000" rIns="90000" bIns="45000"/>
          <a:lstStyle/>
          <a:p>
            <a:r>
              <a:rPr lang="en-US" sz="900" b="0" i="1" strike="noStrike" spc="-1">
                <a:solidFill>
                  <a:srgbClr val="FFFFFF"/>
                </a:solidFill>
                <a:latin typeface="Arial"/>
              </a:rPr>
              <a:t>Endocrine Practice </a:t>
            </a:r>
            <a:r>
              <a:rPr lang="en-US" sz="900" b="0" strike="noStrike" spc="-1">
                <a:solidFill>
                  <a:srgbClr val="FFFFFF"/>
                </a:solidFill>
                <a:latin typeface="Arial"/>
              </a:rPr>
              <a:t> 2023 29305-340DOI: (10.1016/j.eprac.2023.02.001) </a:t>
            </a:r>
          </a:p>
        </p:txBody>
      </p:sp>
      <p:sp>
        <p:nvSpPr>
          <p:cNvPr id="145" name="TextShape 3"/>
          <p:cNvSpPr txBox="1"/>
          <p:nvPr/>
        </p:nvSpPr>
        <p:spPr>
          <a:xfrm>
            <a:off x="952560" y="6624000"/>
            <a:ext cx="5556240" cy="231120"/>
          </a:xfrm>
          <a:prstGeom prst="rect">
            <a:avLst/>
          </a:prstGeom>
          <a:noFill/>
          <a:ln>
            <a:noFill/>
          </a:ln>
        </p:spPr>
        <p:txBody>
          <a:bodyPr lIns="90000" tIns="46800" rIns="90000" bIns="46800" anchor="ctr"/>
          <a:lstStyle/>
          <a:p>
            <a:r>
              <a:rPr lang="en-US" sz="900" b="0" strike="noStrike" spc="-1">
                <a:solidFill>
                  <a:srgbClr val="FFFFFF"/>
                </a:solidFill>
                <a:latin typeface="Arial"/>
              </a:rPr>
              <a:t>Copyright © 2023 AACE</a:t>
            </a:r>
            <a:r>
              <a:rPr lang="en-US" sz="900" b="0" strike="noStrike" spc="-1">
                <a:solidFill>
                  <a:srgbClr val="FFFFFF"/>
                </a:solidFill>
                <a:latin typeface="Arial"/>
                <a:hlinkClick r:id="rId4"/>
              </a:rPr>
              <a:t> Terms and Conditions</a:t>
            </a:r>
            <a:endParaRPr lang="en-US" sz="900" b="0" strike="noStrike" spc="-1">
              <a:solidFill>
                <a:srgbClr val="FFFFFF"/>
              </a:solidFill>
              <a:latin typeface="Arial"/>
            </a:endParaRPr>
          </a:p>
        </p:txBody>
      </p:sp>
      <p:pic>
        <p:nvPicPr>
          <p:cNvPr id="146" name="Logo"/>
          <p:cNvPicPr/>
          <p:nvPr/>
        </p:nvPicPr>
        <p:blipFill>
          <a:blip r:embed="rId5" cstate="print"/>
          <a:stretch/>
        </p:blipFill>
        <p:spPr>
          <a:xfrm>
            <a:off x="79560" y="6064200"/>
            <a:ext cx="707760" cy="793800"/>
          </a:xfrm>
          <a:prstGeom prst="rect">
            <a:avLst/>
          </a:prstGeom>
          <a:ln>
            <a:noFill/>
          </a:ln>
        </p:spPr>
      </p:pic>
    </p:spTree>
  </p:cSld>
  <p:clrMapOvr>
    <a:masterClrMapping/>
  </p:clrMapOvr>
  <p:transition>
    <p:wipe dir="r"/>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CustomShape 1"/>
          <p:cNvSpPr/>
          <p:nvPr/>
        </p:nvSpPr>
        <p:spPr>
          <a:xfrm>
            <a:off x="3831480" y="79200"/>
            <a:ext cx="1480680" cy="307080"/>
          </a:xfrm>
          <a:prstGeom prst="rect">
            <a:avLst/>
          </a:prstGeom>
          <a:noFill/>
          <a:ln>
            <a:noFill/>
          </a:ln>
        </p:spPr>
        <p:style>
          <a:lnRef idx="0">
            <a:scrgbClr r="0" g="0" b="0"/>
          </a:lnRef>
          <a:fillRef idx="0">
            <a:scrgbClr r="0" g="0" b="0"/>
          </a:fillRef>
          <a:effectRef idx="0">
            <a:scrgbClr r="0" g="0" b="0"/>
          </a:effectRef>
          <a:fontRef idx="minor"/>
        </p:style>
        <p:txBody>
          <a:bodyPr wrap="none" lIns="90000" tIns="46800" rIns="90000" bIns="46800"/>
          <a:lstStyle/>
          <a:p>
            <a:r>
              <a:rPr lang="en-US" sz="1400" b="0" strike="noStrike" spc="-1">
                <a:solidFill>
                  <a:srgbClr val="FFFFFF"/>
                </a:solidFill>
                <a:latin typeface="Arial"/>
              </a:rPr>
              <a:t>Algorithm Fig. 8 </a:t>
            </a:r>
          </a:p>
        </p:txBody>
      </p:sp>
      <p:pic>
        <p:nvPicPr>
          <p:cNvPr id="148" name="Main graphic"/>
          <p:cNvPicPr/>
          <p:nvPr/>
        </p:nvPicPr>
        <p:blipFill>
          <a:blip r:embed="rId3" cstate="print"/>
          <a:stretch/>
        </p:blipFill>
        <p:spPr>
          <a:xfrm>
            <a:off x="1442160" y="762120"/>
            <a:ext cx="6310440" cy="4984200"/>
          </a:xfrm>
          <a:prstGeom prst="rect">
            <a:avLst/>
          </a:prstGeom>
          <a:ln>
            <a:noFill/>
          </a:ln>
        </p:spPr>
      </p:pic>
      <p:sp>
        <p:nvSpPr>
          <p:cNvPr id="149" name="TextShape 2"/>
          <p:cNvSpPr txBox="1"/>
          <p:nvPr/>
        </p:nvSpPr>
        <p:spPr>
          <a:xfrm>
            <a:off x="952560" y="6477120"/>
            <a:ext cx="8254800" cy="231120"/>
          </a:xfrm>
          <a:prstGeom prst="rect">
            <a:avLst/>
          </a:prstGeom>
          <a:noFill/>
          <a:ln>
            <a:noFill/>
          </a:ln>
        </p:spPr>
        <p:txBody>
          <a:bodyPr lIns="90000" tIns="45000" rIns="90000" bIns="45000"/>
          <a:lstStyle/>
          <a:p>
            <a:r>
              <a:rPr lang="en-US" sz="900" b="0" i="1" strike="noStrike" spc="-1">
                <a:solidFill>
                  <a:srgbClr val="FFFFFF"/>
                </a:solidFill>
                <a:latin typeface="Arial"/>
              </a:rPr>
              <a:t>Endocrine Practice </a:t>
            </a:r>
            <a:r>
              <a:rPr lang="en-US" sz="900" b="0" strike="noStrike" spc="-1">
                <a:solidFill>
                  <a:srgbClr val="FFFFFF"/>
                </a:solidFill>
                <a:latin typeface="Arial"/>
              </a:rPr>
              <a:t> 2023 29305-340DOI: (10.1016/j.eprac.2023.02.001) </a:t>
            </a:r>
          </a:p>
        </p:txBody>
      </p:sp>
      <p:sp>
        <p:nvSpPr>
          <p:cNvPr id="150" name="TextShape 3"/>
          <p:cNvSpPr txBox="1"/>
          <p:nvPr/>
        </p:nvSpPr>
        <p:spPr>
          <a:xfrm>
            <a:off x="952560" y="6624000"/>
            <a:ext cx="5556240" cy="231120"/>
          </a:xfrm>
          <a:prstGeom prst="rect">
            <a:avLst/>
          </a:prstGeom>
          <a:noFill/>
          <a:ln>
            <a:noFill/>
          </a:ln>
        </p:spPr>
        <p:txBody>
          <a:bodyPr lIns="90000" tIns="46800" rIns="90000" bIns="46800" anchor="ctr"/>
          <a:lstStyle/>
          <a:p>
            <a:r>
              <a:rPr lang="en-US" sz="900" b="0" strike="noStrike" spc="-1">
                <a:solidFill>
                  <a:srgbClr val="FFFFFF"/>
                </a:solidFill>
                <a:latin typeface="Arial"/>
              </a:rPr>
              <a:t>Copyright © 2023 AACE</a:t>
            </a:r>
            <a:r>
              <a:rPr lang="en-US" sz="900" b="0" strike="noStrike" spc="-1">
                <a:solidFill>
                  <a:srgbClr val="FFFFFF"/>
                </a:solidFill>
                <a:latin typeface="Arial"/>
                <a:hlinkClick r:id="rId4"/>
              </a:rPr>
              <a:t> Terms and Conditions</a:t>
            </a:r>
            <a:endParaRPr lang="en-US" sz="900" b="0" strike="noStrike" spc="-1">
              <a:solidFill>
                <a:srgbClr val="FFFFFF"/>
              </a:solidFill>
              <a:latin typeface="Arial"/>
            </a:endParaRPr>
          </a:p>
        </p:txBody>
      </p:sp>
      <p:pic>
        <p:nvPicPr>
          <p:cNvPr id="151" name="Logo"/>
          <p:cNvPicPr/>
          <p:nvPr/>
        </p:nvPicPr>
        <p:blipFill>
          <a:blip r:embed="rId5" cstate="print"/>
          <a:stretch/>
        </p:blipFill>
        <p:spPr>
          <a:xfrm>
            <a:off x="79560" y="6064200"/>
            <a:ext cx="707760" cy="793800"/>
          </a:xfrm>
          <a:prstGeom prst="rect">
            <a:avLst/>
          </a:prstGeom>
          <a:ln>
            <a:noFill/>
          </a:ln>
        </p:spPr>
      </p:pic>
    </p:spTree>
  </p:cSld>
  <p:clrMapOvr>
    <a:masterClrMapping/>
  </p:clrMapOvr>
  <p:transition>
    <p:wipe dir="r"/>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CustomShape 1"/>
          <p:cNvSpPr/>
          <p:nvPr/>
        </p:nvSpPr>
        <p:spPr>
          <a:xfrm>
            <a:off x="3831480" y="79200"/>
            <a:ext cx="1480680" cy="307080"/>
          </a:xfrm>
          <a:prstGeom prst="rect">
            <a:avLst/>
          </a:prstGeom>
          <a:noFill/>
          <a:ln>
            <a:noFill/>
          </a:ln>
        </p:spPr>
        <p:style>
          <a:lnRef idx="0">
            <a:scrgbClr r="0" g="0" b="0"/>
          </a:lnRef>
          <a:fillRef idx="0">
            <a:scrgbClr r="0" g="0" b="0"/>
          </a:fillRef>
          <a:effectRef idx="0">
            <a:scrgbClr r="0" g="0" b="0"/>
          </a:effectRef>
          <a:fontRef idx="minor"/>
        </p:style>
        <p:txBody>
          <a:bodyPr wrap="none" lIns="90000" tIns="46800" rIns="90000" bIns="46800"/>
          <a:lstStyle/>
          <a:p>
            <a:r>
              <a:rPr lang="en-US" sz="1400" b="0" strike="noStrike" spc="-1">
                <a:solidFill>
                  <a:srgbClr val="FFFFFF"/>
                </a:solidFill>
                <a:latin typeface="Arial"/>
              </a:rPr>
              <a:t>Algorithm Fig. 9 </a:t>
            </a:r>
          </a:p>
        </p:txBody>
      </p:sp>
      <p:pic>
        <p:nvPicPr>
          <p:cNvPr id="153" name="Main graphic"/>
          <p:cNvPicPr/>
          <p:nvPr/>
        </p:nvPicPr>
        <p:blipFill>
          <a:blip r:embed="rId3" cstate="print"/>
          <a:stretch/>
        </p:blipFill>
        <p:spPr>
          <a:xfrm>
            <a:off x="1442160" y="762120"/>
            <a:ext cx="6310440" cy="4984200"/>
          </a:xfrm>
          <a:prstGeom prst="rect">
            <a:avLst/>
          </a:prstGeom>
          <a:ln>
            <a:noFill/>
          </a:ln>
        </p:spPr>
      </p:pic>
      <p:sp>
        <p:nvSpPr>
          <p:cNvPr id="154" name="TextShape 2"/>
          <p:cNvSpPr txBox="1"/>
          <p:nvPr/>
        </p:nvSpPr>
        <p:spPr>
          <a:xfrm>
            <a:off x="952560" y="6477120"/>
            <a:ext cx="8254800" cy="231120"/>
          </a:xfrm>
          <a:prstGeom prst="rect">
            <a:avLst/>
          </a:prstGeom>
          <a:noFill/>
          <a:ln>
            <a:noFill/>
          </a:ln>
        </p:spPr>
        <p:txBody>
          <a:bodyPr lIns="90000" tIns="45000" rIns="90000" bIns="45000"/>
          <a:lstStyle/>
          <a:p>
            <a:r>
              <a:rPr lang="en-US" sz="900" b="0" i="1" strike="noStrike" spc="-1">
                <a:solidFill>
                  <a:srgbClr val="FFFFFF"/>
                </a:solidFill>
                <a:latin typeface="Arial"/>
              </a:rPr>
              <a:t>Endocrine Practice </a:t>
            </a:r>
            <a:r>
              <a:rPr lang="en-US" sz="900" b="0" strike="noStrike" spc="-1">
                <a:solidFill>
                  <a:srgbClr val="FFFFFF"/>
                </a:solidFill>
                <a:latin typeface="Arial"/>
              </a:rPr>
              <a:t> 2023 29305-340DOI: (10.1016/j.eprac.2023.02.001) </a:t>
            </a:r>
          </a:p>
        </p:txBody>
      </p:sp>
      <p:sp>
        <p:nvSpPr>
          <p:cNvPr id="155" name="TextShape 3"/>
          <p:cNvSpPr txBox="1"/>
          <p:nvPr/>
        </p:nvSpPr>
        <p:spPr>
          <a:xfrm>
            <a:off x="952560" y="6624000"/>
            <a:ext cx="5556240" cy="231120"/>
          </a:xfrm>
          <a:prstGeom prst="rect">
            <a:avLst/>
          </a:prstGeom>
          <a:noFill/>
          <a:ln>
            <a:noFill/>
          </a:ln>
        </p:spPr>
        <p:txBody>
          <a:bodyPr lIns="90000" tIns="46800" rIns="90000" bIns="46800" anchor="ctr"/>
          <a:lstStyle/>
          <a:p>
            <a:r>
              <a:rPr lang="en-US" sz="900" b="0" strike="noStrike" spc="-1">
                <a:solidFill>
                  <a:srgbClr val="FFFFFF"/>
                </a:solidFill>
                <a:latin typeface="Arial"/>
              </a:rPr>
              <a:t>Copyright © 2023 AACE</a:t>
            </a:r>
            <a:r>
              <a:rPr lang="en-US" sz="900" b="0" strike="noStrike" spc="-1">
                <a:solidFill>
                  <a:srgbClr val="FFFFFF"/>
                </a:solidFill>
                <a:latin typeface="Arial"/>
                <a:hlinkClick r:id="rId4"/>
              </a:rPr>
              <a:t> Terms and Conditions</a:t>
            </a:r>
            <a:endParaRPr lang="en-US" sz="900" b="0" strike="noStrike" spc="-1">
              <a:solidFill>
                <a:srgbClr val="FFFFFF"/>
              </a:solidFill>
              <a:latin typeface="Arial"/>
            </a:endParaRPr>
          </a:p>
        </p:txBody>
      </p:sp>
      <p:pic>
        <p:nvPicPr>
          <p:cNvPr id="156" name="Logo"/>
          <p:cNvPicPr/>
          <p:nvPr/>
        </p:nvPicPr>
        <p:blipFill>
          <a:blip r:embed="rId5" cstate="print"/>
          <a:stretch/>
        </p:blipFill>
        <p:spPr>
          <a:xfrm>
            <a:off x="79560" y="6064200"/>
            <a:ext cx="707760" cy="793800"/>
          </a:xfrm>
          <a:prstGeom prst="rect">
            <a:avLst/>
          </a:prstGeom>
          <a:ln>
            <a:noFill/>
          </a:ln>
        </p:spPr>
      </p:pic>
    </p:spTree>
  </p:cSld>
  <p:clrMapOvr>
    <a:masterClrMapping/>
  </p:clrMapOvr>
  <p:transition>
    <p:wipe dir="r"/>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CustomShape 1"/>
          <p:cNvSpPr/>
          <p:nvPr/>
        </p:nvSpPr>
        <p:spPr>
          <a:xfrm>
            <a:off x="3782160" y="79200"/>
            <a:ext cx="1579680" cy="307080"/>
          </a:xfrm>
          <a:prstGeom prst="rect">
            <a:avLst/>
          </a:prstGeom>
          <a:noFill/>
          <a:ln>
            <a:noFill/>
          </a:ln>
        </p:spPr>
        <p:style>
          <a:lnRef idx="0">
            <a:scrgbClr r="0" g="0" b="0"/>
          </a:lnRef>
          <a:fillRef idx="0">
            <a:scrgbClr r="0" g="0" b="0"/>
          </a:fillRef>
          <a:effectRef idx="0">
            <a:scrgbClr r="0" g="0" b="0"/>
          </a:effectRef>
          <a:fontRef idx="minor"/>
        </p:style>
        <p:txBody>
          <a:bodyPr wrap="none" lIns="90000" tIns="46800" rIns="90000" bIns="46800"/>
          <a:lstStyle/>
          <a:p>
            <a:r>
              <a:rPr lang="en-US" sz="1400" b="0" strike="noStrike" spc="-1">
                <a:solidFill>
                  <a:srgbClr val="FFFFFF"/>
                </a:solidFill>
                <a:latin typeface="Arial"/>
              </a:rPr>
              <a:t>Algorithm Fig. 10 </a:t>
            </a:r>
          </a:p>
        </p:txBody>
      </p:sp>
      <p:pic>
        <p:nvPicPr>
          <p:cNvPr id="158" name="Main graphic"/>
          <p:cNvPicPr/>
          <p:nvPr/>
        </p:nvPicPr>
        <p:blipFill>
          <a:blip r:embed="rId3" cstate="print"/>
          <a:stretch/>
        </p:blipFill>
        <p:spPr>
          <a:xfrm>
            <a:off x="1442160" y="762120"/>
            <a:ext cx="6310440" cy="4984200"/>
          </a:xfrm>
          <a:prstGeom prst="rect">
            <a:avLst/>
          </a:prstGeom>
          <a:ln>
            <a:noFill/>
          </a:ln>
        </p:spPr>
      </p:pic>
      <p:sp>
        <p:nvSpPr>
          <p:cNvPr id="159" name="TextShape 2"/>
          <p:cNvSpPr txBox="1"/>
          <p:nvPr/>
        </p:nvSpPr>
        <p:spPr>
          <a:xfrm>
            <a:off x="952560" y="6477120"/>
            <a:ext cx="8254800" cy="231120"/>
          </a:xfrm>
          <a:prstGeom prst="rect">
            <a:avLst/>
          </a:prstGeom>
          <a:noFill/>
          <a:ln>
            <a:noFill/>
          </a:ln>
        </p:spPr>
        <p:txBody>
          <a:bodyPr lIns="90000" tIns="45000" rIns="90000" bIns="45000"/>
          <a:lstStyle/>
          <a:p>
            <a:r>
              <a:rPr lang="en-US" sz="900" b="0" i="1" strike="noStrike" spc="-1">
                <a:solidFill>
                  <a:srgbClr val="FFFFFF"/>
                </a:solidFill>
                <a:latin typeface="Arial"/>
              </a:rPr>
              <a:t>Endocrine Practice </a:t>
            </a:r>
            <a:r>
              <a:rPr lang="en-US" sz="900" b="0" strike="noStrike" spc="-1">
                <a:solidFill>
                  <a:srgbClr val="FFFFFF"/>
                </a:solidFill>
                <a:latin typeface="Arial"/>
              </a:rPr>
              <a:t> 2023 29305-340DOI: (10.1016/j.eprac.2023.02.001) </a:t>
            </a:r>
          </a:p>
        </p:txBody>
      </p:sp>
      <p:sp>
        <p:nvSpPr>
          <p:cNvPr id="160" name="TextShape 3"/>
          <p:cNvSpPr txBox="1"/>
          <p:nvPr/>
        </p:nvSpPr>
        <p:spPr>
          <a:xfrm>
            <a:off x="952560" y="6624000"/>
            <a:ext cx="5556240" cy="231120"/>
          </a:xfrm>
          <a:prstGeom prst="rect">
            <a:avLst/>
          </a:prstGeom>
          <a:noFill/>
          <a:ln>
            <a:noFill/>
          </a:ln>
        </p:spPr>
        <p:txBody>
          <a:bodyPr lIns="90000" tIns="46800" rIns="90000" bIns="46800" anchor="ctr"/>
          <a:lstStyle/>
          <a:p>
            <a:r>
              <a:rPr lang="en-US" sz="900" b="0" strike="noStrike" spc="-1">
                <a:solidFill>
                  <a:srgbClr val="FFFFFF"/>
                </a:solidFill>
                <a:latin typeface="Arial"/>
              </a:rPr>
              <a:t>Copyright © 2023 AACE</a:t>
            </a:r>
            <a:r>
              <a:rPr lang="en-US" sz="900" b="0" strike="noStrike" spc="-1">
                <a:solidFill>
                  <a:srgbClr val="FFFFFF"/>
                </a:solidFill>
                <a:latin typeface="Arial"/>
                <a:hlinkClick r:id="rId4"/>
              </a:rPr>
              <a:t> Terms and Conditions</a:t>
            </a:r>
            <a:endParaRPr lang="en-US" sz="900" b="0" strike="noStrike" spc="-1">
              <a:solidFill>
                <a:srgbClr val="FFFFFF"/>
              </a:solidFill>
              <a:latin typeface="Arial"/>
            </a:endParaRPr>
          </a:p>
        </p:txBody>
      </p:sp>
      <p:pic>
        <p:nvPicPr>
          <p:cNvPr id="161" name="Logo"/>
          <p:cNvPicPr/>
          <p:nvPr/>
        </p:nvPicPr>
        <p:blipFill>
          <a:blip r:embed="rId5" cstate="print"/>
          <a:stretch/>
        </p:blipFill>
        <p:spPr>
          <a:xfrm>
            <a:off x="79560" y="6064200"/>
            <a:ext cx="707760" cy="793800"/>
          </a:xfrm>
          <a:prstGeom prst="rect">
            <a:avLst/>
          </a:prstGeom>
          <a:ln>
            <a:noFill/>
          </a:ln>
        </p:spPr>
      </p:pic>
    </p:spTree>
  </p:cSld>
  <p:clrMapOvr>
    <a:masterClrMapping/>
  </p:clrMapOvr>
  <p:transition>
    <p:wipe dir="r"/>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 name="CustomShape 1"/>
          <p:cNvSpPr/>
          <p:nvPr/>
        </p:nvSpPr>
        <p:spPr>
          <a:xfrm>
            <a:off x="3782160" y="79200"/>
            <a:ext cx="1579680" cy="307080"/>
          </a:xfrm>
          <a:prstGeom prst="rect">
            <a:avLst/>
          </a:prstGeom>
          <a:noFill/>
          <a:ln>
            <a:noFill/>
          </a:ln>
        </p:spPr>
        <p:style>
          <a:lnRef idx="0">
            <a:scrgbClr r="0" g="0" b="0"/>
          </a:lnRef>
          <a:fillRef idx="0">
            <a:scrgbClr r="0" g="0" b="0"/>
          </a:fillRef>
          <a:effectRef idx="0">
            <a:scrgbClr r="0" g="0" b="0"/>
          </a:effectRef>
          <a:fontRef idx="minor"/>
        </p:style>
        <p:txBody>
          <a:bodyPr wrap="none" lIns="90000" tIns="46800" rIns="90000" bIns="46800"/>
          <a:lstStyle/>
          <a:p>
            <a:r>
              <a:rPr lang="en-US" sz="1400" b="0" strike="noStrike" spc="-1">
                <a:solidFill>
                  <a:srgbClr val="FFFFFF"/>
                </a:solidFill>
                <a:latin typeface="Arial"/>
              </a:rPr>
              <a:t>Algorithm Fig. 11 </a:t>
            </a:r>
          </a:p>
        </p:txBody>
      </p:sp>
      <p:pic>
        <p:nvPicPr>
          <p:cNvPr id="163" name="Main graphic"/>
          <p:cNvPicPr/>
          <p:nvPr/>
        </p:nvPicPr>
        <p:blipFill>
          <a:blip r:embed="rId3" cstate="print"/>
          <a:stretch/>
        </p:blipFill>
        <p:spPr>
          <a:xfrm>
            <a:off x="1442160" y="762120"/>
            <a:ext cx="6310440" cy="4984200"/>
          </a:xfrm>
          <a:prstGeom prst="rect">
            <a:avLst/>
          </a:prstGeom>
          <a:ln>
            <a:noFill/>
          </a:ln>
        </p:spPr>
      </p:pic>
      <p:sp>
        <p:nvSpPr>
          <p:cNvPr id="164" name="TextShape 2"/>
          <p:cNvSpPr txBox="1"/>
          <p:nvPr/>
        </p:nvSpPr>
        <p:spPr>
          <a:xfrm>
            <a:off x="952560" y="6477120"/>
            <a:ext cx="8254800" cy="231120"/>
          </a:xfrm>
          <a:prstGeom prst="rect">
            <a:avLst/>
          </a:prstGeom>
          <a:noFill/>
          <a:ln>
            <a:noFill/>
          </a:ln>
        </p:spPr>
        <p:txBody>
          <a:bodyPr lIns="90000" tIns="45000" rIns="90000" bIns="45000"/>
          <a:lstStyle/>
          <a:p>
            <a:r>
              <a:rPr lang="en-US" sz="900" b="0" i="1" strike="noStrike" spc="-1">
                <a:solidFill>
                  <a:srgbClr val="FFFFFF"/>
                </a:solidFill>
                <a:latin typeface="Arial"/>
              </a:rPr>
              <a:t>Endocrine Practice </a:t>
            </a:r>
            <a:r>
              <a:rPr lang="en-US" sz="900" b="0" strike="noStrike" spc="-1">
                <a:solidFill>
                  <a:srgbClr val="FFFFFF"/>
                </a:solidFill>
                <a:latin typeface="Arial"/>
              </a:rPr>
              <a:t> 2023 29305-340DOI: (10.1016/j.eprac.2023.02.001) </a:t>
            </a:r>
          </a:p>
        </p:txBody>
      </p:sp>
      <p:sp>
        <p:nvSpPr>
          <p:cNvPr id="165" name="TextShape 3"/>
          <p:cNvSpPr txBox="1"/>
          <p:nvPr/>
        </p:nvSpPr>
        <p:spPr>
          <a:xfrm>
            <a:off x="952560" y="6624000"/>
            <a:ext cx="5556240" cy="231120"/>
          </a:xfrm>
          <a:prstGeom prst="rect">
            <a:avLst/>
          </a:prstGeom>
          <a:noFill/>
          <a:ln>
            <a:noFill/>
          </a:ln>
        </p:spPr>
        <p:txBody>
          <a:bodyPr lIns="90000" tIns="46800" rIns="90000" bIns="46800" anchor="ctr"/>
          <a:lstStyle/>
          <a:p>
            <a:r>
              <a:rPr lang="en-US" sz="900" b="0" strike="noStrike" spc="-1">
                <a:solidFill>
                  <a:srgbClr val="FFFFFF"/>
                </a:solidFill>
                <a:latin typeface="Arial"/>
              </a:rPr>
              <a:t>Copyright © 2023 AACE</a:t>
            </a:r>
            <a:r>
              <a:rPr lang="en-US" sz="900" b="0" strike="noStrike" spc="-1">
                <a:solidFill>
                  <a:srgbClr val="FFFFFF"/>
                </a:solidFill>
                <a:latin typeface="Arial"/>
                <a:hlinkClick r:id="rId4"/>
              </a:rPr>
              <a:t> Terms and Conditions</a:t>
            </a:r>
            <a:endParaRPr lang="en-US" sz="900" b="0" strike="noStrike" spc="-1">
              <a:solidFill>
                <a:srgbClr val="FFFFFF"/>
              </a:solidFill>
              <a:latin typeface="Arial"/>
            </a:endParaRPr>
          </a:p>
        </p:txBody>
      </p:sp>
      <p:pic>
        <p:nvPicPr>
          <p:cNvPr id="166" name="Logo"/>
          <p:cNvPicPr/>
          <p:nvPr/>
        </p:nvPicPr>
        <p:blipFill>
          <a:blip r:embed="rId5" cstate="print"/>
          <a:stretch/>
        </p:blipFill>
        <p:spPr>
          <a:xfrm>
            <a:off x="79560" y="6064200"/>
            <a:ext cx="707760" cy="793800"/>
          </a:xfrm>
          <a:prstGeom prst="rect">
            <a:avLst/>
          </a:prstGeom>
          <a:ln>
            <a:noFill/>
          </a:ln>
        </p:spPr>
      </p:pic>
    </p:spTree>
  </p:cSld>
  <p:clrMapOvr>
    <a:masterClrMapping/>
  </p:clrMapOvr>
  <p:transition>
    <p:wipe dir="r"/>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TotalTime>
  <Words>405</Words>
  <Application>Microsoft Office PowerPoint</Application>
  <PresentationFormat>Προβολή στην οθόνη (4:3)</PresentationFormat>
  <Paragraphs>91</Paragraphs>
  <Slides>25</Slides>
  <Notes>24</Notes>
  <HiddenSlides>0</HiddenSlides>
  <MMClips>0</MMClips>
  <ScaleCrop>false</ScaleCrop>
  <HeadingPairs>
    <vt:vector size="4" baseType="variant">
      <vt:variant>
        <vt:lpstr>Θέμα</vt:lpstr>
      </vt:variant>
      <vt:variant>
        <vt:i4>1</vt:i4>
      </vt:variant>
      <vt:variant>
        <vt:lpstr>Τίτλοι διαφανειών</vt:lpstr>
      </vt:variant>
      <vt:variant>
        <vt:i4>25</vt:i4>
      </vt:variant>
    </vt:vector>
  </HeadingPairs>
  <TitlesOfParts>
    <vt:vector size="26" baseType="lpstr">
      <vt:lpstr>Office Theme</vt:lpstr>
      <vt:lpstr>Διαφάνεια 1</vt:lpstr>
      <vt:lpstr>Διαφάνεια 2</vt:lpstr>
      <vt:lpstr>Διαφάνεια 3</vt:lpstr>
      <vt:lpstr>Διαφάνεια 4</vt:lpstr>
      <vt:lpstr>Διαφάνεια 5</vt:lpstr>
      <vt:lpstr>Διαφάνεια 6</vt:lpstr>
      <vt:lpstr>Διαφάνεια 7</vt:lpstr>
      <vt:lpstr>Διαφάνεια 8</vt:lpstr>
      <vt:lpstr>Διαφάνεια 9</vt:lpstr>
      <vt:lpstr>Διαφάνεια 10</vt:lpstr>
      <vt:lpstr>Διαφάνεια 11</vt:lpstr>
      <vt:lpstr>Διαφάνεια 12</vt:lpstr>
      <vt:lpstr>Διαφάνεια 13</vt:lpstr>
      <vt:lpstr>Διαφάνεια 14</vt:lpstr>
      <vt:lpstr>Διαφάνεια 15</vt:lpstr>
      <vt:lpstr>Διαφάνεια 16</vt:lpstr>
      <vt:lpstr>Διαφάνεια 17</vt:lpstr>
      <vt:lpstr>Διαφάνεια 18</vt:lpstr>
      <vt:lpstr>Διαφάνεια 19</vt:lpstr>
      <vt:lpstr>Διαφάνεια 20</vt:lpstr>
      <vt:lpstr>Διαφάνεια 21</vt:lpstr>
      <vt:lpstr>Διαφάνεια 22</vt:lpstr>
      <vt:lpstr>Διαφάνεια 23</vt:lpstr>
      <vt:lpstr>Διαφάνεια 24</vt:lpstr>
      <vt:lpstr>Διαφάνεια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Διαφάνεια 1</dc:title>
  <dc:creator>DRTSAKOU</dc:creator>
  <cp:lastModifiedBy>DRTSAKOU</cp:lastModifiedBy>
  <cp:revision>1</cp:revision>
  <dcterms:modified xsi:type="dcterms:W3CDTF">2023-05-12T18:21:17Z</dcterms:modified>
  <dc:language>en-US</dc:language>
</cp:coreProperties>
</file>